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61" r:id="rId5"/>
    <p:sldId id="290" r:id="rId6"/>
    <p:sldId id="265" r:id="rId7"/>
    <p:sldId id="268" r:id="rId8"/>
    <p:sldId id="266" r:id="rId9"/>
    <p:sldId id="267" r:id="rId10"/>
    <p:sldId id="271" r:id="rId11"/>
    <p:sldId id="273" r:id="rId12"/>
    <p:sldId id="278" r:id="rId13"/>
    <p:sldId id="279" r:id="rId14"/>
    <p:sldId id="277" r:id="rId15"/>
    <p:sldId id="280" r:id="rId16"/>
    <p:sldId id="282" r:id="rId17"/>
    <p:sldId id="286" r:id="rId18"/>
    <p:sldId id="287" r:id="rId19"/>
    <p:sldId id="291" r:id="rId20"/>
  </p:sldIdLst>
  <p:sldSz cx="9144000" cy="6858000" type="screen4x3"/>
  <p:notesSz cx="6858000" cy="9144000"/>
  <p:custDataLst>
    <p:tags r:id="rId22"/>
  </p:custDataLst>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F13"/>
    <a:srgbClr val="E86E0A"/>
    <a:srgbClr val="4D18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238" autoAdjust="0"/>
  </p:normalViewPr>
  <p:slideViewPr>
    <p:cSldViewPr>
      <p:cViewPr>
        <p:scale>
          <a:sx n="97" d="100"/>
          <a:sy n="97" d="100"/>
        </p:scale>
        <p:origin x="-7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114EF-194D-4438-AF33-7166FF67CB8C}" type="datetimeFigureOut">
              <a:rPr lang="bg-BG" smtClean="0"/>
              <a:t>25.6.2018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C160C-D69F-4503-924E-832DF690EA12}" type="slidenum">
              <a:rPr lang="bg-BG" smtClean="0"/>
              <a:t>‹#›</a:t>
            </a:fld>
            <a:endParaRPr lang="bg-BG"/>
          </a:p>
        </p:txBody>
      </p:sp>
    </p:spTree>
    <p:extLst>
      <p:ext uri="{BB962C8B-B14F-4D97-AF65-F5344CB8AC3E}">
        <p14:creationId xmlns:p14="http://schemas.microsoft.com/office/powerpoint/2010/main" val="258547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D61C160C-D69F-4503-924E-832DF690EA12}" type="slidenum">
              <a:rPr lang="bg-BG" smtClean="0"/>
              <a:t>1</a:t>
            </a:fld>
            <a:endParaRPr lang="bg-BG"/>
          </a:p>
        </p:txBody>
      </p:sp>
    </p:spTree>
    <p:extLst>
      <p:ext uri="{BB962C8B-B14F-4D97-AF65-F5344CB8AC3E}">
        <p14:creationId xmlns:p14="http://schemas.microsoft.com/office/powerpoint/2010/main" val="375556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D61C160C-D69F-4503-924E-832DF690EA12}" type="slidenum">
              <a:rPr lang="bg-BG" smtClean="0"/>
              <a:t>2</a:t>
            </a:fld>
            <a:endParaRPr lang="bg-BG"/>
          </a:p>
        </p:txBody>
      </p:sp>
    </p:spTree>
    <p:extLst>
      <p:ext uri="{BB962C8B-B14F-4D97-AF65-F5344CB8AC3E}">
        <p14:creationId xmlns:p14="http://schemas.microsoft.com/office/powerpoint/2010/main" val="131631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D61C160C-D69F-4503-924E-832DF690EA12}" type="slidenum">
              <a:rPr lang="bg-BG" smtClean="0"/>
              <a:t>9</a:t>
            </a:fld>
            <a:endParaRPr lang="bg-BG"/>
          </a:p>
        </p:txBody>
      </p:sp>
    </p:spTree>
    <p:extLst>
      <p:ext uri="{BB962C8B-B14F-4D97-AF65-F5344CB8AC3E}">
        <p14:creationId xmlns:p14="http://schemas.microsoft.com/office/powerpoint/2010/main" val="374576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D61C160C-D69F-4503-924E-832DF690EA12}" type="slidenum">
              <a:rPr lang="bg-BG" smtClean="0"/>
              <a:t>13</a:t>
            </a:fld>
            <a:endParaRPr lang="bg-BG"/>
          </a:p>
        </p:txBody>
      </p:sp>
    </p:spTree>
    <p:extLst>
      <p:ext uri="{BB962C8B-B14F-4D97-AF65-F5344CB8AC3E}">
        <p14:creationId xmlns:p14="http://schemas.microsoft.com/office/powerpoint/2010/main" val="422172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a:t>Щракнете, за да редактирате стила на заглавието в образеца</a:t>
            </a:r>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подзаглавията в образеца</a:t>
            </a:r>
          </a:p>
        </p:txBody>
      </p:sp>
      <p:sp>
        <p:nvSpPr>
          <p:cNvPr id="4" name="Контейнер за дата 3"/>
          <p:cNvSpPr>
            <a:spLocks noGrp="1"/>
          </p:cNvSpPr>
          <p:nvPr>
            <p:ph type="dt" sz="half" idx="10"/>
          </p:nvPr>
        </p:nvSpPr>
        <p:spPr/>
        <p:txBody>
          <a:body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Щракнете, за да редактирате стила на заглавието в образеца</a:t>
            </a:r>
          </a:p>
        </p:txBody>
      </p:sp>
      <p:sp>
        <p:nvSpPr>
          <p:cNvPr id="3" name="Контейнер за вертикален текст 2"/>
          <p:cNvSpPr>
            <a:spLocks noGrp="1"/>
          </p:cNvSpPr>
          <p:nvPr>
            <p:ph type="body" orient="vert" idx="1"/>
          </p:nvPr>
        </p:nvSpPr>
        <p:spPr/>
        <p:txBody>
          <a:bodyPr vert="eaVert"/>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a:t>Щракнете, за да редактирате стила на заглавието в образеца</a:t>
            </a:r>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Щракнете, за да редактирате стила на заглавието в образеца</a:t>
            </a:r>
          </a:p>
        </p:txBody>
      </p:sp>
      <p:sp>
        <p:nvSpPr>
          <p:cNvPr id="3" name="Контейнер за съдържание 2"/>
          <p:cNvSpPr>
            <a:spLocks noGrp="1"/>
          </p:cNvSpPr>
          <p:nvPr>
            <p:ph idx="1"/>
          </p:nvPr>
        </p:nvSpPr>
        <p:spPr/>
        <p:txBody>
          <a:body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a:t>Щракнете, за да редактирате стила на заглавието в образеца</a:t>
            </a:r>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 за да ред. стил на загл. в обр.</a:t>
            </a:r>
          </a:p>
        </p:txBody>
      </p:sp>
      <p:sp>
        <p:nvSpPr>
          <p:cNvPr id="4" name="Контейнер за дата 3"/>
          <p:cNvSpPr>
            <a:spLocks noGrp="1"/>
          </p:cNvSpPr>
          <p:nvPr>
            <p:ph type="dt" sz="half" idx="10"/>
          </p:nvPr>
        </p:nvSpPr>
        <p:spPr/>
        <p:txBody>
          <a:body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Щракнете, за да редактирате стила на заглавието в образеца</a:t>
            </a:r>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p:cNvSpPr>
            <a:spLocks noGrp="1"/>
          </p:cNvSpPr>
          <p:nvPr>
            <p:ph type="dt" sz="half" idx="10"/>
          </p:nvPr>
        </p:nvSpPr>
        <p:spPr/>
        <p:txBody>
          <a:bodyPr/>
          <a:lstStyle/>
          <a:p>
            <a:fld id="{273CC536-4F3D-4E22-A9F1-A3C6D40310AC}" type="datetimeFigureOut">
              <a:rPr lang="bg-BG" smtClean="0"/>
              <a:t>25.6.2018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a:t>Щракнете, за да редактирате стила на заглавието в образеца</a:t>
            </a:r>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p:cNvSpPr>
            <a:spLocks noGrp="1"/>
          </p:cNvSpPr>
          <p:nvPr>
            <p:ph type="dt" sz="half" idx="10"/>
          </p:nvPr>
        </p:nvSpPr>
        <p:spPr/>
        <p:txBody>
          <a:bodyPr/>
          <a:lstStyle/>
          <a:p>
            <a:fld id="{273CC536-4F3D-4E22-A9F1-A3C6D40310AC}" type="datetimeFigureOut">
              <a:rPr lang="bg-BG" smtClean="0"/>
              <a:t>25.6.2018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Щракнете, за да редактирате стила на заглавието в образеца</a:t>
            </a:r>
          </a:p>
        </p:txBody>
      </p:sp>
      <p:sp>
        <p:nvSpPr>
          <p:cNvPr id="3" name="Контейнер за дата 2"/>
          <p:cNvSpPr>
            <a:spLocks noGrp="1"/>
          </p:cNvSpPr>
          <p:nvPr>
            <p:ph type="dt" sz="half" idx="10"/>
          </p:nvPr>
        </p:nvSpPr>
        <p:spPr/>
        <p:txBody>
          <a:bodyPr/>
          <a:lstStyle/>
          <a:p>
            <a:fld id="{273CC536-4F3D-4E22-A9F1-A3C6D40310AC}" type="datetimeFigureOut">
              <a:rPr lang="bg-BG" smtClean="0"/>
              <a:t>25.6.2018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273CC536-4F3D-4E22-A9F1-A3C6D40310AC}" type="datetimeFigureOut">
              <a:rPr lang="bg-BG" smtClean="0"/>
              <a:t>25.6.2018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a:t>Щракнете, за да редактирате стила на заглавието в образеца</a:t>
            </a:r>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 за да ред. стил на загл. в обр.</a:t>
            </a:r>
          </a:p>
        </p:txBody>
      </p:sp>
      <p:sp>
        <p:nvSpPr>
          <p:cNvPr id="5" name="Контейнер за дата 4"/>
          <p:cNvSpPr>
            <a:spLocks noGrp="1"/>
          </p:cNvSpPr>
          <p:nvPr>
            <p:ph type="dt" sz="half" idx="10"/>
          </p:nvPr>
        </p:nvSpPr>
        <p:spPr/>
        <p:txBody>
          <a:bodyPr/>
          <a:lstStyle/>
          <a:p>
            <a:fld id="{273CC536-4F3D-4E22-A9F1-A3C6D40310AC}" type="datetimeFigureOut">
              <a:rPr lang="bg-BG" smtClean="0"/>
              <a:t>25.6.2018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a:t>Щракнете, за да редактирате стила на заглавието в образеца</a:t>
            </a:r>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 за да ред. стил на загл. в обр.</a:t>
            </a:r>
          </a:p>
        </p:txBody>
      </p:sp>
      <p:sp>
        <p:nvSpPr>
          <p:cNvPr id="5" name="Контейнер за дата 4"/>
          <p:cNvSpPr>
            <a:spLocks noGrp="1"/>
          </p:cNvSpPr>
          <p:nvPr>
            <p:ph type="dt" sz="half" idx="10"/>
          </p:nvPr>
        </p:nvSpPr>
        <p:spPr/>
        <p:txBody>
          <a:bodyPr/>
          <a:lstStyle/>
          <a:p>
            <a:fld id="{273CC536-4F3D-4E22-A9F1-A3C6D40310AC}" type="datetimeFigureOut">
              <a:rPr lang="bg-BG" smtClean="0"/>
              <a:t>25.6.2018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a:t>Щракнете, за да редактирате стила на заглавието в образеца</a:t>
            </a:r>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CC536-4F3D-4E22-A9F1-A3C6D40310AC}" type="datetimeFigureOut">
              <a:rPr lang="bg-BG" smtClean="0"/>
              <a:t>25.6.2018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F3F3C-A60D-426C-8F94-912700854F7B}"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764705"/>
            <a:ext cx="7772400" cy="3168351"/>
          </a:xfrm>
        </p:spPr>
        <p:txBody>
          <a:bodyPr>
            <a:normAutofit/>
          </a:bodyPr>
          <a:lstStyle/>
          <a:p>
            <a:r>
              <a:rPr lang="en-US" sz="4800" b="1" dirty="0">
                <a:latin typeface="Arial" pitchFamily="34" charset="0"/>
                <a:cs typeface="Arial" pitchFamily="34" charset="0"/>
              </a:rPr>
              <a:t>Good practices when working with autistic children in an inclusive environment</a:t>
            </a:r>
            <a:endParaRPr lang="bg-BG" sz="4800" b="1" dirty="0">
              <a:latin typeface="Arial" pitchFamily="34" charset="0"/>
              <a:cs typeface="Arial" pitchFamily="34" charset="0"/>
            </a:endParaRPr>
          </a:p>
        </p:txBody>
      </p:sp>
      <p:sp>
        <p:nvSpPr>
          <p:cNvPr id="3" name="Подзаглавие 2"/>
          <p:cNvSpPr>
            <a:spLocks noGrp="1"/>
          </p:cNvSpPr>
          <p:nvPr>
            <p:ph type="subTitle" idx="1"/>
          </p:nvPr>
        </p:nvSpPr>
        <p:spPr>
          <a:xfrm>
            <a:off x="-468560" y="4149080"/>
            <a:ext cx="9073008" cy="1752600"/>
          </a:xfrm>
        </p:spPr>
        <p:txBody>
          <a:bodyPr>
            <a:normAutofit/>
          </a:bodyPr>
          <a:lstStyle/>
          <a:p>
            <a:r>
              <a:rPr lang="en-US" sz="2000" dirty="0" smtClean="0">
                <a:solidFill>
                  <a:schemeClr val="tx1"/>
                </a:solidFill>
                <a:latin typeface="Arial" pitchFamily="34" charset="0"/>
                <a:cs typeface="Arial" pitchFamily="34" charset="0"/>
              </a:rPr>
              <a:t>Based on experience of Mrs. </a:t>
            </a:r>
            <a:r>
              <a:rPr lang="bg-BG" sz="2000" dirty="0" smtClean="0">
                <a:solidFill>
                  <a:schemeClr val="tx1"/>
                </a:solidFill>
                <a:latin typeface="Arial" pitchFamily="34" charset="0"/>
                <a:cs typeface="Arial" pitchFamily="34" charset="0"/>
              </a:rPr>
              <a:t> </a:t>
            </a:r>
            <a:r>
              <a:rPr lang="en-GB" sz="2000" dirty="0" err="1" smtClean="0">
                <a:solidFill>
                  <a:schemeClr val="tx1"/>
                </a:solidFill>
                <a:latin typeface="Arial" pitchFamily="34" charset="0"/>
                <a:cs typeface="Arial" pitchFamily="34" charset="0"/>
              </a:rPr>
              <a:t>Stefanova</a:t>
            </a:r>
            <a:endParaRPr lang="bg-BG" sz="2000" dirty="0">
              <a:solidFill>
                <a:schemeClr val="tx1"/>
              </a:solidFill>
              <a:latin typeface="Arial" pitchFamily="34" charset="0"/>
              <a:cs typeface="Arial" pitchFamily="34" charset="0"/>
            </a:endParaRPr>
          </a:p>
          <a:p>
            <a:r>
              <a:rPr lang="bg-BG" sz="2000" dirty="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Special education teacher</a:t>
            </a:r>
            <a:endParaRPr lang="bg-BG"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53695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501"/>
                            </p:stCondLst>
                            <p:childTnLst>
                              <p:par>
                                <p:cTn id="8" presetID="1" presetClass="entr" presetSubtype="0"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nodeType="afterGroup">
                            <p:stCondLst>
                              <p:cond delay="1502"/>
                            </p:stCondLst>
                            <p:childTnLst>
                              <p:par>
                                <p:cTn id="11" presetID="1"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3905"/>
            <a:ext cx="8229600" cy="822807"/>
          </a:xfrm>
        </p:spPr>
        <p:txBody>
          <a:bodyPr>
            <a:normAutofit/>
          </a:bodyPr>
          <a:lstStyle/>
          <a:p>
            <a:r>
              <a:rPr lang="en-US" b="1" dirty="0">
                <a:latin typeface="Arial" pitchFamily="34" charset="0"/>
                <a:cs typeface="Arial" pitchFamily="34" charset="0"/>
              </a:rPr>
              <a:t>Preparing for School</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323528" y="908720"/>
            <a:ext cx="8229600" cy="4869346"/>
          </a:xfrm>
        </p:spPr>
        <p:txBody>
          <a:bodyPr/>
          <a:lstStyle/>
          <a:p>
            <a:pPr>
              <a:buFont typeface="Wingdings" pitchFamily="2" charset="2"/>
              <a:buChar char="§"/>
            </a:pPr>
            <a:r>
              <a:rPr lang="en-US" sz="2400" dirty="0">
                <a:latin typeface="Arial" pitchFamily="34" charset="0"/>
                <a:cs typeface="Arial" pitchFamily="34" charset="0"/>
              </a:rPr>
              <a:t>In the individual activities with the child we learn new concepts, recognizing animals, plants and objects.</a:t>
            </a:r>
          </a:p>
          <a:p>
            <a:pPr>
              <a:buFont typeface="Wingdings" pitchFamily="2" charset="2"/>
              <a:buChar char="§"/>
            </a:pPr>
            <a:r>
              <a:rPr lang="en-US" sz="2400" dirty="0">
                <a:latin typeface="Arial" pitchFamily="34" charset="0"/>
                <a:cs typeface="Arial" pitchFamily="34" charset="0"/>
              </a:rPr>
              <a:t>We learn letters, figures, short sentences and poems.</a:t>
            </a:r>
            <a:endParaRPr lang="bg-BG" sz="2400" dirty="0">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009" y="2204864"/>
            <a:ext cx="3456384" cy="3316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4" descr="C:\Users\LENOVO\Desktop\нина\обучение\28313293_791592311040796_133294942_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6016" y="2217746"/>
            <a:ext cx="3672408" cy="3316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95" y="5373216"/>
            <a:ext cx="8229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52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8"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500"/>
                            </p:stCondLst>
                            <p:childTnLst>
                              <p:par>
                                <p:cTn id="15" presetID="16" presetClass="entr" presetSubtype="37"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1000"/>
                                        <p:tgtEl>
                                          <p:spTgt spid="6"/>
                                        </p:tgtEl>
                                      </p:cBhvr>
                                    </p:animEffect>
                                  </p:childTnLst>
                                </p:cTn>
                              </p:par>
                            </p:childTnLst>
                          </p:cTn>
                        </p:par>
                        <p:par>
                          <p:cTn id="18" fill="hold">
                            <p:stCondLst>
                              <p:cond delay="6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3905"/>
            <a:ext cx="8229600" cy="1110839"/>
          </a:xfrm>
        </p:spPr>
        <p:txBody>
          <a:bodyPr>
            <a:normAutofit/>
          </a:bodyPr>
          <a:lstStyle/>
          <a:p>
            <a:r>
              <a:rPr lang="en-US" b="1" dirty="0" smtClean="0">
                <a:latin typeface="Arial" pitchFamily="34" charset="0"/>
                <a:cs typeface="Arial" pitchFamily="34" charset="0"/>
              </a:rPr>
              <a:t>Exercise</a:t>
            </a:r>
            <a:endParaRPr lang="bg-BG" b="1" dirty="0">
              <a:latin typeface="Arial" pitchFamily="34" charset="0"/>
              <a:cs typeface="Arial" pitchFamily="34" charset="0"/>
            </a:endParaRPr>
          </a:p>
        </p:txBody>
      </p:sp>
      <p:sp>
        <p:nvSpPr>
          <p:cNvPr id="4" name="Контейнер за съдържание 3"/>
          <p:cNvSpPr>
            <a:spLocks noGrp="1"/>
          </p:cNvSpPr>
          <p:nvPr>
            <p:ph idx="1"/>
          </p:nvPr>
        </p:nvSpPr>
        <p:spPr>
          <a:xfrm>
            <a:off x="457200" y="1124745"/>
            <a:ext cx="8229600" cy="2520280"/>
          </a:xfrm>
        </p:spPr>
        <p:txBody>
          <a:bodyPr>
            <a:normAutofit fontScale="85000" lnSpcReduction="10000"/>
          </a:bodyPr>
          <a:lstStyle/>
          <a:p>
            <a:pPr algn="just">
              <a:buFont typeface="Wingdings" pitchFamily="2" charset="2"/>
              <a:buChar char="§"/>
            </a:pPr>
            <a:r>
              <a:rPr lang="en-US" dirty="0">
                <a:latin typeface="Arial" pitchFamily="34" charset="0"/>
                <a:cs typeface="Arial" pitchFamily="34" charset="0"/>
              </a:rPr>
              <a:t>Anxiety is characteristic for children with autism.</a:t>
            </a:r>
          </a:p>
          <a:p>
            <a:pPr algn="just">
              <a:buFont typeface="Wingdings" pitchFamily="2" charset="2"/>
              <a:buChar char="§"/>
            </a:pPr>
            <a:r>
              <a:rPr lang="en-US" dirty="0">
                <a:latin typeface="Arial" pitchFamily="34" charset="0"/>
                <a:cs typeface="Arial" pitchFamily="34" charset="0"/>
              </a:rPr>
              <a:t>Therefore, </a:t>
            </a:r>
            <a:r>
              <a:rPr lang="en-US" dirty="0" smtClean="0">
                <a:latin typeface="Arial" pitchFamily="34" charset="0"/>
                <a:cs typeface="Arial" pitchFamily="34" charset="0"/>
              </a:rPr>
              <a:t>we </a:t>
            </a:r>
            <a:r>
              <a:rPr lang="en-US" dirty="0">
                <a:latin typeface="Arial" pitchFamily="34" charset="0"/>
                <a:cs typeface="Arial" pitchFamily="34" charset="0"/>
              </a:rPr>
              <a:t>focused on the physical development of the child.</a:t>
            </a:r>
          </a:p>
          <a:p>
            <a:pPr algn="just">
              <a:buFont typeface="Wingdings" pitchFamily="2" charset="2"/>
              <a:buChar char="§"/>
            </a:pPr>
            <a:r>
              <a:rPr lang="en-US" dirty="0">
                <a:latin typeface="Arial" pitchFamily="34" charset="0"/>
                <a:cs typeface="Arial" pitchFamily="34" charset="0"/>
              </a:rPr>
              <a:t>Physical exercise leads to physical strengthening, increased endurance, and reduces stress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01008"/>
            <a:ext cx="45180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3509682"/>
            <a:ext cx="3744416" cy="1815882"/>
          </a:xfrm>
          <a:prstGeom prst="rect">
            <a:avLst/>
          </a:prstGeom>
        </p:spPr>
        <p:txBody>
          <a:bodyPr wrap="square">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Exercise also develops concentration and  patience.</a:t>
            </a:r>
          </a:p>
        </p:txBody>
      </p:sp>
    </p:spTree>
    <p:extLst>
      <p:ext uri="{BB962C8B-B14F-4D97-AF65-F5344CB8AC3E}">
        <p14:creationId xmlns:p14="http://schemas.microsoft.com/office/powerpoint/2010/main" val="3186423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5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50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87624" y="0"/>
            <a:ext cx="6979840" cy="1143000"/>
          </a:xfrm>
        </p:spPr>
        <p:txBody>
          <a:bodyPr>
            <a:normAutofit/>
          </a:bodyPr>
          <a:lstStyle/>
          <a:p>
            <a:r>
              <a:rPr lang="en-US" b="1" dirty="0">
                <a:latin typeface="Arial" pitchFamily="34" charset="0"/>
                <a:cs typeface="Arial" pitchFamily="34" charset="0"/>
              </a:rPr>
              <a:t>Applied Art</a:t>
            </a:r>
            <a:endParaRPr lang="bg-BG" dirty="0">
              <a:latin typeface="Arial" pitchFamily="34" charset="0"/>
              <a:cs typeface="Arial" pitchFamily="34" charset="0"/>
            </a:endParaRPr>
          </a:p>
        </p:txBody>
      </p:sp>
      <p:pic>
        <p:nvPicPr>
          <p:cNvPr id="6147" name="Picture 3" descr="C:\Users\LENOVO\Desktop\нина\арттерапия\28313443_791584314374929_130833042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504" y="1557914"/>
            <a:ext cx="2555776" cy="4034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6148" name="Picture 4" descr="C:\Users\LENOVO\Desktop\нина\арттерапия\28313752_791595524373808_1526207224_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7492" y="1586508"/>
            <a:ext cx="2438400" cy="4005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6150" name="Picture 6" descr="C:\Users\LENOVO\Desktop\нина\арттерапия\28313650_791596471040380_1492877324_n.jpg"/>
          <p:cNvPicPr>
            <a:picLocks noChangeAspect="1" noChangeArrowheads="1"/>
          </p:cNvPicPr>
          <p:nvPr/>
        </p:nvPicPr>
        <p:blipFill>
          <a:blip r:embed="rId4">
            <a:extLst>
              <a:ext uri="{28A0092B-C50C-407E-A947-70E740481C1C}">
                <a14:useLocalDpi xmlns:a14="http://schemas.microsoft.com/office/drawing/2010/main" val="0"/>
              </a:ext>
            </a:extLst>
          </a:blip>
          <a:srcRect l="19612"/>
          <a:stretch>
            <a:fillRect/>
          </a:stretch>
        </p:blipFill>
        <p:spPr bwMode="auto">
          <a:xfrm>
            <a:off x="3135660" y="845592"/>
            <a:ext cx="316230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19982" r="17467"/>
          <a:stretch>
            <a:fillRect/>
          </a:stretch>
        </p:blipFill>
        <p:spPr bwMode="auto">
          <a:xfrm>
            <a:off x="2895600" y="4439186"/>
            <a:ext cx="3543300" cy="2306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206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47" presetClass="entr" presetSubtype="0" fill="hold" nodeType="afterEffect">
                                  <p:stCondLst>
                                    <p:cond delay="25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1500"/>
                                        <p:tgtEl>
                                          <p:spTgt spid="6148"/>
                                        </p:tgtEl>
                                      </p:cBhvr>
                                    </p:animEffect>
                                    <p:anim calcmode="lin" valueType="num">
                                      <p:cBhvr>
                                        <p:cTn id="12" dur="1500" fill="hold"/>
                                        <p:tgtEl>
                                          <p:spTgt spid="6148"/>
                                        </p:tgtEl>
                                        <p:attrNameLst>
                                          <p:attrName>ppt_x</p:attrName>
                                        </p:attrNameLst>
                                      </p:cBhvr>
                                      <p:tavLst>
                                        <p:tav tm="0">
                                          <p:val>
                                            <p:strVal val="#ppt_x"/>
                                          </p:val>
                                        </p:tav>
                                        <p:tav tm="100000">
                                          <p:val>
                                            <p:strVal val="#ppt_x"/>
                                          </p:val>
                                        </p:tav>
                                      </p:tavLst>
                                    </p:anim>
                                    <p:anim calcmode="lin" valueType="num">
                                      <p:cBhvr>
                                        <p:cTn id="13" dur="1500" fill="hold"/>
                                        <p:tgtEl>
                                          <p:spTgt spid="614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750"/>
                            </p:stCondLst>
                            <p:childTnLst>
                              <p:par>
                                <p:cTn id="15" presetID="16" presetClass="entr" presetSubtype="42" fill="hold" nodeType="afterEffect">
                                  <p:stCondLst>
                                    <p:cond delay="1000"/>
                                  </p:stCondLst>
                                  <p:childTnLst>
                                    <p:set>
                                      <p:cBhvr>
                                        <p:cTn id="16" dur="1" fill="hold">
                                          <p:stCondLst>
                                            <p:cond delay="0"/>
                                          </p:stCondLst>
                                        </p:cTn>
                                        <p:tgtEl>
                                          <p:spTgt spid="6147"/>
                                        </p:tgtEl>
                                        <p:attrNameLst>
                                          <p:attrName>style.visibility</p:attrName>
                                        </p:attrNameLst>
                                      </p:cBhvr>
                                      <p:to>
                                        <p:strVal val="visible"/>
                                      </p:to>
                                    </p:set>
                                    <p:animEffect transition="in" filter="barn(outHorizontal)">
                                      <p:cBhvr>
                                        <p:cTn id="17" dur="1500"/>
                                        <p:tgtEl>
                                          <p:spTgt spid="6147"/>
                                        </p:tgtEl>
                                      </p:cBhvr>
                                    </p:animEffect>
                                  </p:childTnLst>
                                </p:cTn>
                              </p:par>
                            </p:childTnLst>
                          </p:cTn>
                        </p:par>
                        <p:par>
                          <p:cTn id="18" fill="hold" nodeType="afterGroup">
                            <p:stCondLst>
                              <p:cond delay="5250"/>
                            </p:stCondLst>
                            <p:childTnLst>
                              <p:par>
                                <p:cTn id="19" presetID="2" presetClass="entr" presetSubtype="4" fill="hold" nodeType="afterEffect">
                                  <p:stCondLst>
                                    <p:cond delay="1000"/>
                                  </p:stCondLst>
                                  <p:childTnLst>
                                    <p:set>
                                      <p:cBhvr>
                                        <p:cTn id="20" dur="1" fill="hold">
                                          <p:stCondLst>
                                            <p:cond delay="0"/>
                                          </p:stCondLst>
                                        </p:cTn>
                                        <p:tgtEl>
                                          <p:spTgt spid="6150"/>
                                        </p:tgtEl>
                                        <p:attrNameLst>
                                          <p:attrName>style.visibility</p:attrName>
                                        </p:attrNameLst>
                                      </p:cBhvr>
                                      <p:to>
                                        <p:strVal val="visible"/>
                                      </p:to>
                                    </p:set>
                                    <p:anim calcmode="lin" valueType="num">
                                      <p:cBhvr additive="base">
                                        <p:cTn id="21" dur="1500" fill="hold"/>
                                        <p:tgtEl>
                                          <p:spTgt spid="6150"/>
                                        </p:tgtEl>
                                        <p:attrNameLst>
                                          <p:attrName>ppt_x</p:attrName>
                                        </p:attrNameLst>
                                      </p:cBhvr>
                                      <p:tavLst>
                                        <p:tav tm="0">
                                          <p:val>
                                            <p:strVal val="#ppt_x"/>
                                          </p:val>
                                        </p:tav>
                                        <p:tav tm="100000">
                                          <p:val>
                                            <p:strVal val="#ppt_x"/>
                                          </p:val>
                                        </p:tav>
                                      </p:tavLst>
                                    </p:anim>
                                    <p:anim calcmode="lin" valueType="num">
                                      <p:cBhvr additive="base">
                                        <p:cTn id="22" dur="1500" fill="hold"/>
                                        <p:tgtEl>
                                          <p:spTgt spid="615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7750"/>
                            </p:stCondLst>
                            <p:childTnLst>
                              <p:par>
                                <p:cTn id="24" presetID="22" presetClass="entr" presetSubtype="4" fill="hold" nodeType="afterEffect">
                                  <p:stCondLst>
                                    <p:cond delay="50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51520" y="13905"/>
            <a:ext cx="8438579" cy="1143000"/>
          </a:xfrm>
        </p:spPr>
        <p:txBody>
          <a:bodyPr>
            <a:noAutofit/>
          </a:bodyPr>
          <a:lstStyle/>
          <a:p>
            <a:r>
              <a:rPr lang="en-US" b="1" dirty="0">
                <a:latin typeface="Arial" pitchFamily="34" charset="0"/>
                <a:cs typeface="Arial" pitchFamily="34" charset="0"/>
              </a:rPr>
              <a:t>Working with papier </a:t>
            </a:r>
            <a:endParaRPr lang="bg-BG"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t="13460"/>
          <a:stretch>
            <a:fillRect/>
          </a:stretch>
        </p:blipFill>
        <p:spPr bwMode="auto">
          <a:xfrm>
            <a:off x="539552" y="1107616"/>
            <a:ext cx="2808312" cy="3185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r="6770"/>
          <a:stretch>
            <a:fillRect/>
          </a:stretch>
        </p:blipFill>
        <p:spPr bwMode="auto">
          <a:xfrm>
            <a:off x="6084168" y="1484784"/>
            <a:ext cx="2591580" cy="2752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
        <p:nvSpPr>
          <p:cNvPr id="9" name="Заглавие 1"/>
          <p:cNvSpPr txBox="1">
            <a:spLocks/>
          </p:cNvSpPr>
          <p:nvPr/>
        </p:nvSpPr>
        <p:spPr>
          <a:xfrm>
            <a:off x="539552" y="5229200"/>
            <a:ext cx="8229600" cy="108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Arial" pitchFamily="34" charset="0"/>
                <a:cs typeface="Arial" pitchFamily="34" charset="0"/>
              </a:rPr>
              <a:t>Drawing and Contouring</a:t>
            </a:r>
            <a:endParaRPr lang="bg-BG" dirty="0">
              <a:latin typeface="Arial" pitchFamily="34" charset="0"/>
              <a:cs typeface="Arial" pitchFamily="34" charset="0"/>
            </a:endParaRPr>
          </a:p>
        </p:txBody>
      </p:sp>
    </p:spTree>
    <p:extLst>
      <p:ext uri="{BB962C8B-B14F-4D97-AF65-F5344CB8AC3E}">
        <p14:creationId xmlns:p14="http://schemas.microsoft.com/office/powerpoint/2010/main" val="646711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250"/>
                                        <p:tgtEl>
                                          <p:spTgt spid="1027"/>
                                        </p:tgtEl>
                                      </p:cBhvr>
                                    </p:animEffect>
                                    <p:anim calcmode="lin" valueType="num">
                                      <p:cBhvr>
                                        <p:cTn id="8" dur="1250" fill="hold"/>
                                        <p:tgtEl>
                                          <p:spTgt spid="1027"/>
                                        </p:tgtEl>
                                        <p:attrNameLst>
                                          <p:attrName>ppt_x</p:attrName>
                                        </p:attrNameLst>
                                      </p:cBhvr>
                                      <p:tavLst>
                                        <p:tav tm="0">
                                          <p:val>
                                            <p:strVal val="#ppt_x"/>
                                          </p:val>
                                        </p:tav>
                                        <p:tav tm="100000">
                                          <p:val>
                                            <p:strVal val="#ppt_x"/>
                                          </p:val>
                                        </p:tav>
                                      </p:tavLst>
                                    </p:anim>
                                    <p:anim calcmode="lin" valueType="num">
                                      <p:cBhvr>
                                        <p:cTn id="9" dur="1250" fill="hold"/>
                                        <p:tgtEl>
                                          <p:spTgt spid="102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250"/>
                            </p:stCondLst>
                            <p:childTnLst>
                              <p:par>
                                <p:cTn id="11" presetID="16" presetClass="entr" presetSubtype="42" fill="hold" nodeType="afterEffect">
                                  <p:stCondLst>
                                    <p:cond delay="1000"/>
                                  </p:stCondLst>
                                  <p:childTnLst>
                                    <p:set>
                                      <p:cBhvr>
                                        <p:cTn id="12" dur="1" fill="hold">
                                          <p:stCondLst>
                                            <p:cond delay="0"/>
                                          </p:stCondLst>
                                        </p:cTn>
                                        <p:tgtEl>
                                          <p:spTgt spid="1029"/>
                                        </p:tgtEl>
                                        <p:attrNameLst>
                                          <p:attrName>style.visibility</p:attrName>
                                        </p:attrNameLst>
                                      </p:cBhvr>
                                      <p:to>
                                        <p:strVal val="visible"/>
                                      </p:to>
                                    </p:set>
                                    <p:animEffect transition="in" filter="barn(outHorizontal)">
                                      <p:cBhvr>
                                        <p:cTn id="13" dur="1000"/>
                                        <p:tgtEl>
                                          <p:spTgt spid="1029"/>
                                        </p:tgtEl>
                                      </p:cBhvr>
                                    </p:animEffect>
                                  </p:childTnLst>
                                </p:cTn>
                              </p:par>
                            </p:childTnLst>
                          </p:cTn>
                        </p:par>
                        <p:par>
                          <p:cTn id="14" fill="hold">
                            <p:stCondLst>
                              <p:cond delay="425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0-#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87624" y="413792"/>
            <a:ext cx="8229600" cy="1143000"/>
          </a:xfrm>
        </p:spPr>
        <p:txBody>
          <a:bodyPr>
            <a:normAutofit/>
          </a:bodyPr>
          <a:lstStyle/>
          <a:p>
            <a:r>
              <a:rPr lang="bg-BG" b="1" i="1"/>
              <a:t>  </a:t>
            </a:r>
            <a:endParaRPr lang="bg-BG">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28577" t="33478" r="18478" b="13659"/>
          <a:stretch>
            <a:fillRect/>
          </a:stretch>
        </p:blipFill>
        <p:spPr bwMode="auto">
          <a:xfrm>
            <a:off x="6444208" y="3695144"/>
            <a:ext cx="2348458" cy="2830200"/>
          </a:xfrm>
          <a:prstGeom prst="roundRect">
            <a:avLst>
              <a:gd name="adj" fmla="val 16667"/>
            </a:avLst>
          </a:prstGeom>
          <a:ln>
            <a:noFill/>
          </a:ln>
          <a:effectLst>
            <a:outerShdw blurRad="76200" dist="38100" dir="7800000" algn="tl" rotWithShape="0">
              <a:srgbClr val="000000">
                <a:alpha val="40000"/>
              </a:srgbClr>
            </a:outerShdw>
          </a:effectLst>
          <a:scene3d>
            <a:camera prst="perspectiveHeroicExtremeLeftFacing"/>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0001" y="332656"/>
            <a:ext cx="3816424" cy="3103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LENOVO\Desktop\29634938_806705406196153_823712409_o.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b="21474"/>
          <a:stretch>
            <a:fillRect/>
          </a:stretch>
        </p:blipFill>
        <p:spPr bwMode="auto">
          <a:xfrm>
            <a:off x="539552" y="3602645"/>
            <a:ext cx="2736304" cy="2922700"/>
          </a:xfrm>
          <a:prstGeom prst="roundRect">
            <a:avLst>
              <a:gd name="adj" fmla="val 16667"/>
            </a:avLst>
          </a:prstGeom>
          <a:ln>
            <a:noFill/>
          </a:ln>
          <a:effectLst>
            <a:outerShdw blurRad="76200" dist="38100" dir="7800000" algn="tl" rotWithShape="0">
              <a:srgbClr val="000000">
                <a:alpha val="40000"/>
              </a:srgbClr>
            </a:outerShdw>
          </a:effectLst>
          <a:scene3d>
            <a:camera prst="perspectiveContrastingRightFacing"/>
            <a:lightRig rig="contrasting" dir="t">
              <a:rot lat="0" lon="0" rev="4200000"/>
            </a:lightRig>
          </a:scene3d>
          <a:sp3d prstMaterial="plastic">
            <a:bevelT w="381000" h="114300" prst="relaxedInset"/>
            <a:contourClr>
              <a:srgbClr val="969696"/>
            </a:contourClr>
          </a:sp3d>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9408" t="18202" r="16798" b="11079"/>
          <a:stretch>
            <a:fillRect/>
          </a:stretch>
        </p:blipFill>
        <p:spPr bwMode="auto">
          <a:xfrm>
            <a:off x="3514715" y="3661732"/>
            <a:ext cx="2679700" cy="2922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458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outVertical)">
                                      <p:cBhvr>
                                        <p:cTn id="7" dur="1500"/>
                                        <p:tgtEl>
                                          <p:spTgt spid="5124"/>
                                        </p:tgtEl>
                                      </p:cBhvr>
                                    </p:animEffect>
                                  </p:childTnLst>
                                </p:cTn>
                              </p:par>
                            </p:childTnLst>
                          </p:cTn>
                        </p:par>
                        <p:par>
                          <p:cTn id="8" fill="hold" nodeType="afterGroup">
                            <p:stCondLst>
                              <p:cond delay="1500"/>
                            </p:stCondLst>
                            <p:childTnLst>
                              <p:par>
                                <p:cTn id="9" presetID="16" presetClass="entr" presetSubtype="42" fill="hold" nodeType="afterEffect">
                                  <p:stCondLst>
                                    <p:cond delay="1000"/>
                                  </p:stCondLst>
                                  <p:childTnLst>
                                    <p:set>
                                      <p:cBhvr>
                                        <p:cTn id="10" dur="1" fill="hold">
                                          <p:stCondLst>
                                            <p:cond delay="0"/>
                                          </p:stCondLst>
                                        </p:cTn>
                                        <p:tgtEl>
                                          <p:spTgt spid="5122"/>
                                        </p:tgtEl>
                                        <p:attrNameLst>
                                          <p:attrName>style.visibility</p:attrName>
                                        </p:attrNameLst>
                                      </p:cBhvr>
                                      <p:to>
                                        <p:strVal val="visible"/>
                                      </p:to>
                                    </p:set>
                                    <p:animEffect transition="in" filter="barn(outHorizontal)">
                                      <p:cBhvr>
                                        <p:cTn id="11" dur="1500"/>
                                        <p:tgtEl>
                                          <p:spTgt spid="5122"/>
                                        </p:tgtEl>
                                      </p:cBhvr>
                                    </p:animEffect>
                                  </p:childTnLst>
                                </p:cTn>
                              </p:par>
                            </p:childTnLst>
                          </p:cTn>
                        </p:par>
                        <p:par>
                          <p:cTn id="12" fill="hold" nodeType="afterGroup">
                            <p:stCondLst>
                              <p:cond delay="4000"/>
                            </p:stCondLst>
                            <p:childTnLst>
                              <p:par>
                                <p:cTn id="13" presetID="16" presetClass="entr" presetSubtype="21" fill="hold" nodeType="afterEffect">
                                  <p:stCondLst>
                                    <p:cond delay="150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2000"/>
                                        <p:tgtEl>
                                          <p:spTgt spid="1027"/>
                                        </p:tgtEl>
                                      </p:cBhvr>
                                    </p:animEffect>
                                  </p:childTnLst>
                                </p:cTn>
                              </p:par>
                            </p:childTnLst>
                          </p:cTn>
                        </p:par>
                        <p:par>
                          <p:cTn id="16" fill="hold" nodeType="afterGroup">
                            <p:stCondLst>
                              <p:cond delay="7500"/>
                            </p:stCondLst>
                            <p:childTnLst>
                              <p:par>
                                <p:cTn id="17" presetID="16" presetClass="entr" presetSubtype="21" fill="hold" nodeType="afterEffect">
                                  <p:stCondLst>
                                    <p:cond delay="150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b="1" i="1"/>
              <a:t>  </a:t>
            </a:r>
            <a:endParaRPr lang="bg-BG">
              <a:latin typeface="Arial" pitchFamily="34" charset="0"/>
              <a:cs typeface="Arial" pitchFamily="34"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1720" y="3707138"/>
            <a:ext cx="5040560" cy="31409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Текстово поле 2"/>
          <p:cNvSpPr txBox="1"/>
          <p:nvPr/>
        </p:nvSpPr>
        <p:spPr>
          <a:xfrm>
            <a:off x="3311860" y="988481"/>
            <a:ext cx="3060340"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3200" b="1" dirty="0">
                <a:latin typeface="Arial" pitchFamily="34" charset="0"/>
                <a:cs typeface="Arial" pitchFamily="34" charset="0"/>
              </a:rPr>
              <a:t>What we’ve learned</a:t>
            </a:r>
            <a:endParaRPr lang="bg-BG" sz="3200" b="1" dirty="0">
              <a:latin typeface="Arial" pitchFamily="34" charset="0"/>
              <a:cs typeface="Arial" pitchFamily="34" charset="0"/>
            </a:endParaRPr>
          </a:p>
        </p:txBody>
      </p:sp>
    </p:spTree>
    <p:extLst>
      <p:ext uri="{BB962C8B-B14F-4D97-AF65-F5344CB8AC3E}">
        <p14:creationId xmlns:p14="http://schemas.microsoft.com/office/powerpoint/2010/main" val="3132090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0" y="0"/>
            <a:ext cx="8999984" cy="1143000"/>
          </a:xfrm>
        </p:spPr>
        <p:txBody>
          <a:bodyPr>
            <a:normAutofit/>
          </a:bodyPr>
          <a:lstStyle/>
          <a:p>
            <a:r>
              <a:rPr lang="en-US" b="1" dirty="0">
                <a:latin typeface="Arial" pitchFamily="34" charset="0"/>
                <a:cs typeface="Arial" pitchFamily="34" charset="0"/>
              </a:rPr>
              <a:t>Socializing</a:t>
            </a:r>
            <a:r>
              <a:rPr lang="bg-BG" b="1" i="1" dirty="0">
                <a:latin typeface="Arial" pitchFamily="34" charset="0"/>
                <a:cs typeface="Arial" pitchFamily="34" charset="0"/>
              </a:rPr>
              <a:t> </a:t>
            </a:r>
            <a:endParaRPr lang="bg-BG" b="1" dirty="0">
              <a:latin typeface="Arial" pitchFamily="34" charset="0"/>
              <a:cs typeface="Arial" pitchFamily="34" charset="0"/>
            </a:endParaRPr>
          </a:p>
        </p:txBody>
      </p:sp>
      <p:sp>
        <p:nvSpPr>
          <p:cNvPr id="3" name="Контейнер за съдържание 2"/>
          <p:cNvSpPr>
            <a:spLocks noGrp="1"/>
          </p:cNvSpPr>
          <p:nvPr>
            <p:ph idx="1"/>
          </p:nvPr>
        </p:nvSpPr>
        <p:spPr>
          <a:xfrm>
            <a:off x="251520" y="908720"/>
            <a:ext cx="8756773" cy="4785395"/>
          </a:xfrm>
        </p:spPr>
        <p:txBody>
          <a:bodyPr>
            <a:normAutofit/>
          </a:bodyPr>
          <a:lstStyle/>
          <a:p>
            <a:pPr algn="just">
              <a:buFont typeface="Wingdings" pitchFamily="2" charset="2"/>
              <a:buChar char="§"/>
            </a:pPr>
            <a:r>
              <a:rPr lang="en-US" sz="2400" dirty="0">
                <a:latin typeface="Arial" pitchFamily="34" charset="0"/>
                <a:cs typeface="Arial" pitchFamily="34" charset="0"/>
              </a:rPr>
              <a:t>The socialization of Autistic children is a challenging, lengthy and unequal process in which teachers and parents build together their common work ethic and relationships.</a:t>
            </a:r>
          </a:p>
          <a:p>
            <a:pPr algn="just">
              <a:buFont typeface="Wingdings" pitchFamily="2" charset="2"/>
              <a:buChar char="§"/>
            </a:pPr>
            <a:r>
              <a:rPr lang="en-US" sz="2400" dirty="0" smtClean="0">
                <a:latin typeface="Arial" pitchFamily="34" charset="0"/>
                <a:cs typeface="Arial" pitchFamily="34" charset="0"/>
              </a:rPr>
              <a:t>The </a:t>
            </a:r>
            <a:r>
              <a:rPr lang="en-US" sz="2400" dirty="0">
                <a:latin typeface="Arial" pitchFamily="34" charset="0"/>
                <a:cs typeface="Arial" pitchFamily="34" charset="0"/>
              </a:rPr>
              <a:t>main focus of the team's work was to build an educational environment that made it possible to adapt the child while also aiding the teachers in unveiling the child’s abilities.</a:t>
            </a:r>
          </a:p>
          <a:p>
            <a:pPr algn="just">
              <a:buFont typeface="Wingdings" pitchFamily="2" charset="2"/>
              <a:buChar char="§"/>
            </a:pPr>
            <a:r>
              <a:rPr lang="en-US" sz="2400" dirty="0" smtClean="0">
                <a:latin typeface="Arial" pitchFamily="34" charset="0"/>
                <a:cs typeface="Arial" pitchFamily="34" charset="0"/>
              </a:rPr>
              <a:t>Considering Alex's </a:t>
            </a:r>
            <a:r>
              <a:rPr lang="en-US" sz="2400" dirty="0">
                <a:latin typeface="Arial" pitchFamily="34" charset="0"/>
                <a:cs typeface="Arial" pitchFamily="34" charset="0"/>
              </a:rPr>
              <a:t>individual abilities and the support plan, we helped the child fully participate in the educational process and social life of the kindergarten</a:t>
            </a:r>
            <a:r>
              <a:rPr lang="en-US" sz="2400" dirty="0" smtClean="0">
                <a:latin typeface="Arial" pitchFamily="34" charset="0"/>
                <a:cs typeface="Arial" pitchFamily="34" charset="0"/>
              </a:rPr>
              <a:t>.</a:t>
            </a:r>
          </a:p>
          <a:p>
            <a:pPr algn="just">
              <a:buFont typeface="Wingdings" pitchFamily="2" charset="2"/>
              <a:buChar char="§"/>
            </a:pPr>
            <a:endParaRPr lang="bg-BG"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7" y="5085184"/>
            <a:ext cx="85407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410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3500"/>
                                        <p:tgtEl>
                                          <p:spTgt spid="3">
                                            <p:txEl>
                                              <p:pRg st="0" end="0"/>
                                            </p:txEl>
                                          </p:spTgt>
                                        </p:tgtEl>
                                      </p:cBhvr>
                                    </p:animEffect>
                                  </p:childTnLst>
                                </p:cTn>
                              </p:par>
                            </p:childTnLst>
                          </p:cTn>
                        </p:par>
                        <p:par>
                          <p:cTn id="12" fill="hold">
                            <p:stCondLst>
                              <p:cond delay="5750"/>
                            </p:stCondLst>
                            <p:childTnLst>
                              <p:par>
                                <p:cTn id="13" presetID="22" presetClass="entr" presetSubtype="8"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3500"/>
                                        <p:tgtEl>
                                          <p:spTgt spid="3">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3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0"/>
            <a:ext cx="8229600" cy="1143000"/>
          </a:xfrm>
        </p:spPr>
        <p:txBody>
          <a:bodyPr>
            <a:normAutofit/>
          </a:bodyPr>
          <a:lstStyle/>
          <a:p>
            <a:r>
              <a:rPr lang="en-US" b="1" dirty="0">
                <a:latin typeface="Arial" pitchFamily="34" charset="0"/>
                <a:cs typeface="Arial" pitchFamily="34" charset="0"/>
              </a:rPr>
              <a:t>Road to Success</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457200" y="1124744"/>
            <a:ext cx="8229600" cy="5001419"/>
          </a:xfrm>
        </p:spPr>
        <p:txBody>
          <a:bodyPr>
            <a:noAutofit/>
          </a:bodyPr>
          <a:lstStyle/>
          <a:p>
            <a:pPr algn="just">
              <a:buFont typeface="Wingdings" pitchFamily="2" charset="2"/>
              <a:buChar char="§"/>
            </a:pPr>
            <a:r>
              <a:rPr lang="en-US" sz="2400" dirty="0">
                <a:latin typeface="Arial" pitchFamily="34" charset="0"/>
                <a:cs typeface="Arial" pitchFamily="34" charset="0"/>
              </a:rPr>
              <a:t>When working with a child, the expectations of it should not be too high and cause anxiety, neither should they be too low, causing despair. A good learning pace will encourage the child and increases his / her self-esteem. In this case, we apply empathy as a method.</a:t>
            </a:r>
          </a:p>
          <a:p>
            <a:pPr algn="just">
              <a:buFont typeface="Wingdings" pitchFamily="2" charset="2"/>
              <a:buChar char="§"/>
            </a:pPr>
            <a:endParaRPr lang="en-US" sz="2400" dirty="0">
              <a:latin typeface="Arial" pitchFamily="34" charset="0"/>
              <a:cs typeface="Arial" pitchFamily="34" charset="0"/>
            </a:endParaRPr>
          </a:p>
          <a:p>
            <a:pPr algn="just">
              <a:buFont typeface="Wingdings" pitchFamily="2" charset="2"/>
              <a:buChar char="§"/>
            </a:pPr>
            <a:r>
              <a:rPr lang="en-US" sz="2400" dirty="0" smtClean="0">
                <a:latin typeface="Arial" pitchFamily="34" charset="0"/>
                <a:cs typeface="Arial" pitchFamily="34" charset="0"/>
              </a:rPr>
              <a:t>We </a:t>
            </a:r>
            <a:r>
              <a:rPr lang="en-US" sz="2400" dirty="0">
                <a:latin typeface="Arial" pitchFamily="34" charset="0"/>
                <a:cs typeface="Arial" pitchFamily="34" charset="0"/>
              </a:rPr>
              <a:t>use encouragement and good attitude.</a:t>
            </a:r>
          </a:p>
          <a:p>
            <a:pPr algn="just">
              <a:buFont typeface="Wingdings" pitchFamily="2" charset="2"/>
              <a:buChar char="§"/>
            </a:pPr>
            <a:endParaRPr lang="en-US" sz="2400" dirty="0">
              <a:latin typeface="Arial" pitchFamily="34" charset="0"/>
              <a:cs typeface="Arial" pitchFamily="34" charset="0"/>
            </a:endParaRPr>
          </a:p>
          <a:p>
            <a:pPr algn="just">
              <a:buFont typeface="Wingdings" pitchFamily="2" charset="2"/>
              <a:buChar char="§"/>
            </a:pPr>
            <a:r>
              <a:rPr lang="en-US" sz="2400" dirty="0">
                <a:latin typeface="Arial" pitchFamily="34" charset="0"/>
                <a:cs typeface="Arial" pitchFamily="34" charset="0"/>
              </a:rPr>
              <a:t>A steady pace has helped the child master skills and become confident in their own capabilities and autonomy.</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1167993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2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3000"/>
                                        <p:tgtEl>
                                          <p:spTgt spid="3">
                                            <p:txEl>
                                              <p:pRg st="0" end="0"/>
                                            </p:txEl>
                                          </p:spTgt>
                                        </p:tgtEl>
                                      </p:cBhvr>
                                    </p:animEffect>
                                  </p:childTnLst>
                                </p:cTn>
                              </p:par>
                            </p:childTnLst>
                          </p:cTn>
                        </p:par>
                        <p:par>
                          <p:cTn id="14" fill="hold">
                            <p:stCondLst>
                              <p:cond delay="6500"/>
                            </p:stCondLst>
                            <p:childTnLst>
                              <p:par>
                                <p:cTn id="15" presetID="22" presetClass="entr" presetSubtype="8" fill="hold" grpId="0" nodeType="afterEffect">
                                  <p:stCondLst>
                                    <p:cond delay="2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3000"/>
                                        <p:tgtEl>
                                          <p:spTgt spid="3">
                                            <p:txEl>
                                              <p:pRg st="2" end="2"/>
                                            </p:txEl>
                                          </p:spTgt>
                                        </p:tgtEl>
                                      </p:cBhvr>
                                    </p:animEffect>
                                  </p:childTnLst>
                                </p:cTn>
                              </p:par>
                            </p:childTnLst>
                          </p:cTn>
                        </p:par>
                        <p:par>
                          <p:cTn id="18" fill="hold">
                            <p:stCondLst>
                              <p:cond delay="12000"/>
                            </p:stCondLst>
                            <p:childTnLst>
                              <p:par>
                                <p:cTn id="19" presetID="22" presetClass="entr" presetSubtype="8" fill="hold" grpId="0" nodeType="afterEffect">
                                  <p:stCondLst>
                                    <p:cond delay="2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b="1" dirty="0" smtClean="0">
                <a:latin typeface="Arial" pitchFamily="34" charset="0"/>
                <a:cs typeface="Arial" pitchFamily="34" charset="0"/>
              </a:rPr>
              <a:t>Alex’s </a:t>
            </a:r>
            <a:r>
              <a:rPr lang="en-US" b="1" dirty="0">
                <a:latin typeface="Arial" pitchFamily="34" charset="0"/>
                <a:cs typeface="Arial" pitchFamily="34" charset="0"/>
              </a:rPr>
              <a:t>Achievements</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467544" y="1844824"/>
            <a:ext cx="8229600" cy="4525963"/>
          </a:xfrm>
        </p:spPr>
        <p:txBody>
          <a:bodyPr/>
          <a:lstStyle/>
          <a:p>
            <a:pPr>
              <a:buFont typeface="Wingdings" pitchFamily="2" charset="2"/>
              <a:buChar char="§"/>
            </a:pPr>
            <a:r>
              <a:rPr lang="en-US" sz="2400" dirty="0">
                <a:latin typeface="Arial" pitchFamily="34" charset="0"/>
                <a:cs typeface="Arial" pitchFamily="34" charset="0"/>
              </a:rPr>
              <a:t>He’s adapted to the conditions of the kindergarten.</a:t>
            </a:r>
          </a:p>
          <a:p>
            <a:pPr>
              <a:buFont typeface="Wingdings" pitchFamily="2" charset="2"/>
              <a:buChar char="§"/>
            </a:pPr>
            <a:r>
              <a:rPr lang="en-US" sz="2400" dirty="0">
                <a:latin typeface="Arial" pitchFamily="34" charset="0"/>
                <a:cs typeface="Arial" pitchFamily="34" charset="0"/>
              </a:rPr>
              <a:t>Socially unacceptable behavior is increasingly rare.</a:t>
            </a:r>
          </a:p>
          <a:p>
            <a:pPr>
              <a:buFont typeface="Wingdings" pitchFamily="2" charset="2"/>
              <a:buChar char="§"/>
            </a:pPr>
            <a:r>
              <a:rPr lang="en-US" sz="2400" dirty="0">
                <a:latin typeface="Arial" pitchFamily="34" charset="0"/>
                <a:cs typeface="Arial" pitchFamily="34" charset="0"/>
              </a:rPr>
              <a:t>He smiles more and is more confident in his options.</a:t>
            </a:r>
          </a:p>
          <a:p>
            <a:pPr>
              <a:buFont typeface="Wingdings" pitchFamily="2" charset="2"/>
              <a:buChar char="§"/>
            </a:pPr>
            <a:r>
              <a:rPr lang="en-US" sz="2400" dirty="0">
                <a:latin typeface="Arial" pitchFamily="34" charset="0"/>
                <a:cs typeface="Arial" pitchFamily="34" charset="0"/>
              </a:rPr>
              <a:t>He’s more communicative.</a:t>
            </a:r>
          </a:p>
          <a:p>
            <a:pPr>
              <a:buFont typeface="Wingdings" pitchFamily="2" charset="2"/>
              <a:buChar char="§"/>
            </a:pPr>
            <a:r>
              <a:rPr lang="en-US" sz="2400" dirty="0">
                <a:latin typeface="Arial" pitchFamily="34" charset="0"/>
                <a:cs typeface="Arial" pitchFamily="34" charset="0"/>
              </a:rPr>
              <a:t>He knows some letters and words.</a:t>
            </a:r>
          </a:p>
          <a:p>
            <a:pPr>
              <a:buFont typeface="Wingdings" pitchFamily="2" charset="2"/>
              <a:buChar char="§"/>
            </a:pPr>
            <a:r>
              <a:rPr lang="en-US" sz="2400" dirty="0">
                <a:latin typeface="Arial" pitchFamily="34" charset="0"/>
                <a:cs typeface="Arial" pitchFamily="34" charset="0"/>
              </a:rPr>
              <a:t>He uses simple sentences and memorizes poems.</a:t>
            </a:r>
          </a:p>
          <a:p>
            <a:pPr>
              <a:buFont typeface="Wingdings" pitchFamily="2" charset="2"/>
              <a:buChar char="§"/>
            </a:pPr>
            <a:r>
              <a:rPr lang="en-US" sz="2400" dirty="0">
                <a:latin typeface="Arial" pitchFamily="34" charset="0"/>
                <a:cs typeface="Arial" pitchFamily="34" charset="0"/>
              </a:rPr>
              <a:t>Self-service skills.</a:t>
            </a:r>
          </a:p>
          <a:p>
            <a:pPr>
              <a:buFont typeface="Wingdings" pitchFamily="2" charset="2"/>
              <a:buChar char="§"/>
            </a:pPr>
            <a:r>
              <a:rPr lang="en-US" sz="2400" dirty="0">
                <a:latin typeface="Arial" pitchFamily="34" charset="0"/>
                <a:cs typeface="Arial" pitchFamily="34" charset="0"/>
              </a:rPr>
              <a:t>Improved coordination, concentration and attention.</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409776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500"/>
                                        <p:tgtEl>
                                          <p:spTgt spid="3">
                                            <p:txEl>
                                              <p:pRg st="0" end="0"/>
                                            </p:txEl>
                                          </p:spTgt>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500"/>
                                        <p:tgtEl>
                                          <p:spTgt spid="3">
                                            <p:txEl>
                                              <p:pRg st="1" end="1"/>
                                            </p:txEl>
                                          </p:spTgt>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500"/>
                                        <p:tgtEl>
                                          <p:spTgt spid="3">
                                            <p:txEl>
                                              <p:pRg st="2" end="2"/>
                                            </p:txEl>
                                          </p:spTgt>
                                        </p:tgtEl>
                                      </p:cBhvr>
                                    </p:animEffect>
                                  </p:childTnLst>
                                </p:cTn>
                              </p:par>
                            </p:childTnLst>
                          </p:cTn>
                        </p:par>
                        <p:par>
                          <p:cTn id="20" fill="hold">
                            <p:stCondLst>
                              <p:cond delay="95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500"/>
                                        <p:tgtEl>
                                          <p:spTgt spid="3">
                                            <p:txEl>
                                              <p:pRg st="3" end="3"/>
                                            </p:txEl>
                                          </p:spTgt>
                                        </p:tgtEl>
                                      </p:cBhvr>
                                    </p:animEffect>
                                  </p:childTnLst>
                                </p:cTn>
                              </p:par>
                            </p:childTnLst>
                          </p:cTn>
                        </p:par>
                        <p:par>
                          <p:cTn id="24" fill="hold">
                            <p:stCondLst>
                              <p:cond delay="120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500"/>
                                        <p:tgtEl>
                                          <p:spTgt spid="3">
                                            <p:txEl>
                                              <p:pRg st="4" end="4"/>
                                            </p:txEl>
                                          </p:spTgt>
                                        </p:tgtEl>
                                      </p:cBhvr>
                                    </p:animEffect>
                                  </p:childTnLst>
                                </p:cTn>
                              </p:par>
                            </p:childTnLst>
                          </p:cTn>
                        </p:par>
                        <p:par>
                          <p:cTn id="28" fill="hold">
                            <p:stCondLst>
                              <p:cond delay="145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500"/>
                                        <p:tgtEl>
                                          <p:spTgt spid="3">
                                            <p:txEl>
                                              <p:pRg st="5" end="5"/>
                                            </p:txEl>
                                          </p:spTgt>
                                        </p:tgtEl>
                                      </p:cBhvr>
                                    </p:animEffect>
                                  </p:childTnLst>
                                </p:cTn>
                              </p:par>
                            </p:childTnLst>
                          </p:cTn>
                        </p:par>
                        <p:par>
                          <p:cTn id="32" fill="hold">
                            <p:stCondLst>
                              <p:cond delay="170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500"/>
                                        <p:tgtEl>
                                          <p:spTgt spid="3">
                                            <p:txEl>
                                              <p:pRg st="6" end="6"/>
                                            </p:txEl>
                                          </p:spTgt>
                                        </p:tgtEl>
                                      </p:cBhvr>
                                    </p:animEffect>
                                  </p:childTnLst>
                                </p:cTn>
                              </p:par>
                            </p:childTnLst>
                          </p:cTn>
                        </p:par>
                        <p:par>
                          <p:cTn id="36" fill="hold">
                            <p:stCondLst>
                              <p:cond delay="19500"/>
                            </p:stCondLst>
                            <p:childTnLst>
                              <p:par>
                                <p:cTn id="37" presetID="22" presetClass="entr" presetSubtype="8"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2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6" name="Контейнер за съдържание 2"/>
          <p:cNvSpPr>
            <a:spLocks noGrp="1"/>
          </p:cNvSpPr>
          <p:nvPr>
            <p:ph idx="1"/>
          </p:nvPr>
        </p:nvSpPr>
        <p:spPr>
          <a:xfrm>
            <a:off x="457200" y="3537011"/>
            <a:ext cx="8686800" cy="900101"/>
          </a:xfrm>
        </p:spPr>
        <p:txBody>
          <a:bodyPr>
            <a:normAutofit fontScale="25000" lnSpcReduction="20000"/>
          </a:bodyPr>
          <a:lstStyle/>
          <a:p>
            <a:pPr marL="0" indent="0" algn="just">
              <a:buNone/>
            </a:pPr>
            <a:r>
              <a:rPr lang="en-US" sz="11200" dirty="0">
                <a:latin typeface="Arial" pitchFamily="34" charset="0"/>
                <a:cs typeface="Arial" pitchFamily="34" charset="0"/>
              </a:rPr>
              <a:t>The biggest awards for </a:t>
            </a:r>
            <a:r>
              <a:rPr lang="en-US" sz="11200" dirty="0" smtClean="0">
                <a:latin typeface="Arial" pitchFamily="34" charset="0"/>
                <a:cs typeface="Arial" pitchFamily="34" charset="0"/>
              </a:rPr>
              <a:t>the teachers  </a:t>
            </a:r>
            <a:r>
              <a:rPr lang="en-US" sz="11200" dirty="0">
                <a:latin typeface="Arial" pitchFamily="34" charset="0"/>
                <a:cs typeface="Arial" pitchFamily="34" charset="0"/>
              </a:rPr>
              <a:t>and </a:t>
            </a:r>
            <a:r>
              <a:rPr lang="en-US" sz="11200" dirty="0" smtClean="0">
                <a:latin typeface="Arial" pitchFamily="34" charset="0"/>
                <a:cs typeface="Arial" pitchFamily="34" charset="0"/>
              </a:rPr>
              <a:t>his family:</a:t>
            </a:r>
            <a:endParaRPr lang="bg-BG" sz="11200" dirty="0">
              <a:latin typeface="Arial" pitchFamily="34" charset="0"/>
              <a:cs typeface="Arial" pitchFamily="34" charset="0"/>
            </a:endParaRPr>
          </a:p>
          <a:p>
            <a:pPr marL="0" indent="0" algn="just">
              <a:buNone/>
            </a:pPr>
            <a:endParaRPr lang="bg-BG" sz="11200" dirty="0">
              <a:latin typeface="Arial" pitchFamily="34" charset="0"/>
              <a:cs typeface="Arial" pitchFamily="34" charset="0"/>
            </a:endParaRPr>
          </a:p>
          <a:p>
            <a:pPr algn="just"/>
            <a:r>
              <a:rPr lang="en-US" sz="11200" dirty="0">
                <a:latin typeface="Arial" pitchFamily="34" charset="0"/>
                <a:cs typeface="Arial" pitchFamily="34" charset="0"/>
              </a:rPr>
              <a:t>trust</a:t>
            </a:r>
            <a:endParaRPr lang="bg-BG" sz="11200" dirty="0">
              <a:latin typeface="Arial" pitchFamily="34" charset="0"/>
              <a:cs typeface="Arial" pitchFamily="34" charset="0"/>
            </a:endParaRPr>
          </a:p>
          <a:p>
            <a:pPr algn="just"/>
            <a:r>
              <a:rPr lang="en-US" sz="11200" dirty="0" smtClean="0">
                <a:latin typeface="Arial" pitchFamily="34" charset="0"/>
                <a:cs typeface="Arial" pitchFamily="34" charset="0"/>
              </a:rPr>
              <a:t>Alex’s happiness</a:t>
            </a:r>
            <a:endParaRPr lang="bg-BG" sz="11200" dirty="0">
              <a:latin typeface="Arial" pitchFamily="34" charset="0"/>
              <a:cs typeface="Arial" pitchFamily="34" charset="0"/>
            </a:endParaRPr>
          </a:p>
          <a:p>
            <a:pPr marL="0" indent="0" algn="just">
              <a:buNone/>
            </a:pPr>
            <a:endParaRPr lang="bg-BG" sz="2400" dirty="0">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 y="5373216"/>
            <a:ext cx="84185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4664"/>
            <a:ext cx="393643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73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anim calcmode="lin" valueType="num">
                                      <p:cBhvr>
                                        <p:cTn id="1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anim calcmode="lin" valueType="num">
                                      <p:cBhvr>
                                        <p:cTn id="20"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idx="4294967295"/>
          </p:nvPr>
        </p:nvSpPr>
        <p:spPr>
          <a:xfrm>
            <a:off x="0" y="260648"/>
            <a:ext cx="9144000" cy="1143000"/>
          </a:xfrm>
        </p:spPr>
        <p:txBody>
          <a:bodyPr>
            <a:normAutofit/>
          </a:bodyPr>
          <a:lstStyle/>
          <a:p>
            <a:r>
              <a:rPr lang="bg-BG" b="1" i="1" dirty="0"/>
              <a:t>  </a:t>
            </a:r>
            <a:r>
              <a:rPr lang="en-US" b="1" dirty="0">
                <a:latin typeface="Arial" pitchFamily="34" charset="0"/>
                <a:cs typeface="Arial" pitchFamily="34" charset="0"/>
              </a:rPr>
              <a:t>The Fable about the Hedgehogs</a:t>
            </a:r>
            <a:endParaRPr lang="bg-BG" dirty="0">
              <a:latin typeface="Arial" pitchFamily="34" charset="0"/>
              <a:cs typeface="Arial" pitchFamily="34" charset="0"/>
            </a:endParaRPr>
          </a:p>
        </p:txBody>
      </p:sp>
      <p:sp>
        <p:nvSpPr>
          <p:cNvPr id="5" name="Правоъгълник 4"/>
          <p:cNvSpPr/>
          <p:nvPr/>
        </p:nvSpPr>
        <p:spPr>
          <a:xfrm rot="10800000" flipV="1">
            <a:off x="323528" y="5114218"/>
            <a:ext cx="8280920" cy="1477328"/>
          </a:xfrm>
          <a:prstGeom prst="rect">
            <a:avLst/>
          </a:prstGeom>
        </p:spPr>
        <p:txBody>
          <a:bodyPr wrap="square">
            <a:spAutoFit/>
          </a:bodyPr>
          <a:lstStyle/>
          <a:p>
            <a:endParaRPr lang="en-US" dirty="0"/>
          </a:p>
          <a:p>
            <a:r>
              <a:rPr lang="en-US" sz="2400" b="1" dirty="0"/>
              <a:t>Conclusion: The best relationship is not the one between ideal people, but the one in which everyone learns to live with the defects of others and recognize their qualities.</a:t>
            </a:r>
            <a:endParaRPr lang="bg-BG" b="1" dirty="0"/>
          </a:p>
        </p:txBody>
      </p:sp>
      <p:pic>
        <p:nvPicPr>
          <p:cNvPr id="6" name="Picture 2" descr="Ð ÐµÐ·ÑÐ»ÑÐ°Ñ Ñ Ð¸Ð·Ð¾Ð±ÑÐ°Ð¶ÐµÐ½Ð¸Ðµ Ð·Ð° Ð¸Ð·Ð¾Ð±ÑÐ°Ð¶ÐµÐ½Ð¸Ñ Ð·Ð° ÑÐ°ÑÐ°Ð»ÐµÐ¶Ð¸ Ð·Ð° Ð¿ÑÐµÐ·ÐµÐ½ÑÐ°ÑÐ¸Ñ"/>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1871699" y="1305925"/>
            <a:ext cx="5292589" cy="394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84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250"/>
                            </p:stCondLst>
                            <p:childTnLst>
                              <p:par>
                                <p:cTn id="11" presetID="1" presetClass="entr" presetSubtype="0" fill="hold" nodeType="afterEffect">
                                  <p:stCondLst>
                                    <p:cond delay="0"/>
                                  </p:stCondLst>
                                  <p:childTnLst>
                                    <p:set>
                                      <p:cBhvr>
                                        <p:cTn id="12" dur="1" fill="hold">
                                          <p:stCondLst>
                                            <p:cond delay="1499"/>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85467" y="21095"/>
            <a:ext cx="8229600" cy="1143000"/>
          </a:xfrm>
        </p:spPr>
        <p:txBody>
          <a:bodyPr>
            <a:normAutofit/>
          </a:bodyPr>
          <a:lstStyle/>
          <a:p>
            <a:r>
              <a:rPr lang="en-US" b="1" dirty="0">
                <a:latin typeface="Arial" pitchFamily="34" charset="0"/>
                <a:cs typeface="Arial" pitchFamily="34" charset="0"/>
              </a:rPr>
              <a:t>The Beginning</a:t>
            </a:r>
            <a:r>
              <a:rPr lang="bg-BG" b="1" dirty="0">
                <a:latin typeface="Arial" pitchFamily="34" charset="0"/>
                <a:cs typeface="Arial" pitchFamily="34" charset="0"/>
              </a:rPr>
              <a:t>…</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p:txBody>
          <a:bodyPr/>
          <a:lstStyle/>
          <a:p>
            <a:pPr marL="0" indent="0">
              <a:buNone/>
            </a:pPr>
            <a:r>
              <a:rPr lang="bg-BG"/>
              <a:t> </a:t>
            </a:r>
          </a:p>
        </p:txBody>
      </p:sp>
      <p:sp>
        <p:nvSpPr>
          <p:cNvPr id="4" name="Закръглен правоъгълник 3"/>
          <p:cNvSpPr/>
          <p:nvPr/>
        </p:nvSpPr>
        <p:spPr>
          <a:xfrm rot="20784651">
            <a:off x="206569" y="1328996"/>
            <a:ext cx="3971873" cy="139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non-communicating, speaking inaccurately and mispronouncing words</a:t>
            </a:r>
            <a:endParaRPr lang="bg-BG" dirty="0">
              <a:latin typeface="Arial" pitchFamily="34" charset="0"/>
              <a:cs typeface="Arial" pitchFamily="34" charset="0"/>
            </a:endParaRPr>
          </a:p>
        </p:txBody>
      </p:sp>
      <p:sp>
        <p:nvSpPr>
          <p:cNvPr id="6" name="Закръглен правоъгълник 5"/>
          <p:cNvSpPr/>
          <p:nvPr/>
        </p:nvSpPr>
        <p:spPr>
          <a:xfrm rot="1260970">
            <a:off x="4544113" y="1550000"/>
            <a:ext cx="3943734" cy="1419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Moving chaotically in an erratic manner</a:t>
            </a:r>
            <a:endParaRPr lang="bg-BG" sz="2400" dirty="0"/>
          </a:p>
        </p:txBody>
      </p:sp>
      <p:sp>
        <p:nvSpPr>
          <p:cNvPr id="7" name="Закръглен правоъгълник 6"/>
          <p:cNvSpPr/>
          <p:nvPr/>
        </p:nvSpPr>
        <p:spPr>
          <a:xfrm rot="1149294">
            <a:off x="329080" y="4607319"/>
            <a:ext cx="4086218" cy="1434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Socially isolated</a:t>
            </a:r>
            <a:endParaRPr lang="bg-BG" sz="2400" dirty="0">
              <a:latin typeface="Arial" pitchFamily="34" charset="0"/>
              <a:cs typeface="Arial" pitchFamily="34" charset="0"/>
            </a:endParaRPr>
          </a:p>
        </p:txBody>
      </p:sp>
      <p:sp>
        <p:nvSpPr>
          <p:cNvPr id="8" name="Закръглен правоъгълник 7"/>
          <p:cNvSpPr/>
          <p:nvPr/>
        </p:nvSpPr>
        <p:spPr>
          <a:xfrm rot="20222789">
            <a:off x="4719786" y="4554011"/>
            <a:ext cx="3889453" cy="1402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participating in group activities, celebrations and other appearances of the group</a:t>
            </a:r>
            <a:endParaRPr lang="bg-BG" sz="2400" dirty="0"/>
          </a:p>
        </p:txBody>
      </p:sp>
      <p:sp>
        <p:nvSpPr>
          <p:cNvPr id="9" name="Закръглен правоъгълник 8"/>
          <p:cNvSpPr/>
          <p:nvPr/>
        </p:nvSpPr>
        <p:spPr>
          <a:xfrm>
            <a:off x="1943977" y="3037507"/>
            <a:ext cx="4356215" cy="1321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Unacceptable social </a:t>
            </a:r>
            <a:r>
              <a:rPr lang="en-US" sz="2400" dirty="0" err="1">
                <a:latin typeface="Arial" pitchFamily="34" charset="0"/>
                <a:cs typeface="Arial" pitchFamily="34" charset="0"/>
              </a:rPr>
              <a:t>behaviour</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2832272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nodeType="afterGroup">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750"/>
                                        <p:tgtEl>
                                          <p:spTgt spid="4"/>
                                        </p:tgtEl>
                                      </p:cBhvr>
                                    </p:animEffect>
                                  </p:childTnLst>
                                </p:cTn>
                              </p:par>
                            </p:childTnLst>
                          </p:cTn>
                        </p:par>
                        <p:par>
                          <p:cTn id="12" fill="hold" nodeType="afterGroup">
                            <p:stCondLst>
                              <p:cond delay="325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750"/>
                                        <p:tgtEl>
                                          <p:spTgt spid="6"/>
                                        </p:tgtEl>
                                      </p:cBhvr>
                                    </p:animEffect>
                                  </p:childTnLst>
                                </p:cTn>
                              </p:par>
                            </p:childTnLst>
                          </p:cTn>
                        </p:par>
                        <p:par>
                          <p:cTn id="16" fill="hold" nodeType="afterGroup">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750"/>
                                        <p:tgtEl>
                                          <p:spTgt spid="8"/>
                                        </p:tgtEl>
                                      </p:cBhvr>
                                    </p:animEffect>
                                  </p:childTnLst>
                                </p:cTn>
                              </p:par>
                            </p:childTnLst>
                          </p:cTn>
                        </p:par>
                        <p:par>
                          <p:cTn id="20" fill="hold" nodeType="afterGroup">
                            <p:stCondLst>
                              <p:cond delay="6750"/>
                            </p:stCondLst>
                            <p:childTnLst>
                              <p:par>
                                <p:cTn id="21" presetID="22" presetClass="entr" presetSubtype="4"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750"/>
                                        <p:tgtEl>
                                          <p:spTgt spid="7"/>
                                        </p:tgtEl>
                                      </p:cBhvr>
                                    </p:animEffect>
                                  </p:childTnLst>
                                </p:cTn>
                              </p:par>
                            </p:childTnLst>
                          </p:cTn>
                        </p:par>
                        <p:par>
                          <p:cTn id="24" fill="hold" nodeType="afterGroup">
                            <p:stCondLst>
                              <p:cond delay="9000"/>
                            </p:stCondLst>
                            <p:childTnLst>
                              <p:par>
                                <p:cTn id="25" presetID="22" presetClass="entr" presetSubtype="4"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0" y="0"/>
            <a:ext cx="8748464" cy="1143000"/>
          </a:xfrm>
        </p:spPr>
        <p:txBody>
          <a:bodyPr>
            <a:normAutofit/>
          </a:bodyPr>
          <a:lstStyle/>
          <a:p>
            <a:r>
              <a:rPr lang="en-US" b="1" dirty="0">
                <a:latin typeface="Arial" pitchFamily="34" charset="0"/>
                <a:cs typeface="Arial" pitchFamily="34" charset="0"/>
              </a:rPr>
              <a:t>Step One</a:t>
            </a:r>
            <a:r>
              <a:rPr lang="bg-BG" b="1" dirty="0">
                <a:latin typeface="Arial" pitchFamily="34" charset="0"/>
                <a:cs typeface="Arial" pitchFamily="34" charset="0"/>
              </a:rPr>
              <a:t>… </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457200" y="1600200"/>
            <a:ext cx="8229600" cy="5069160"/>
          </a:xfrm>
        </p:spPr>
        <p:txBody>
          <a:bodyPr>
            <a:normAutofit fontScale="62500" lnSpcReduction="20000"/>
          </a:bodyPr>
          <a:lstStyle/>
          <a:p>
            <a:pPr algn="just">
              <a:buFont typeface="Wingdings" pitchFamily="2" charset="2"/>
              <a:buChar char="§"/>
            </a:pPr>
            <a:r>
              <a:rPr lang="en-US" sz="4400" dirty="0">
                <a:latin typeface="Arial" pitchFamily="34" charset="0"/>
                <a:cs typeface="Arial" pitchFamily="34" charset="0"/>
              </a:rPr>
              <a:t>The most important thing for the team was to create an environment that’s supportive and tailored to the individual needs of the child to ensure inclusion in the group.</a:t>
            </a:r>
            <a:endParaRPr lang="ru-RU" sz="3400" dirty="0">
              <a:latin typeface="Arial" pitchFamily="34" charset="0"/>
              <a:cs typeface="Arial" pitchFamily="34" charset="0"/>
            </a:endParaRPr>
          </a:p>
          <a:p>
            <a:pPr algn="just">
              <a:buFont typeface="Wingdings" pitchFamily="2" charset="2"/>
              <a:buChar char="§"/>
            </a:pPr>
            <a:r>
              <a:rPr lang="en-US" sz="4400" dirty="0">
                <a:latin typeface="Arial" pitchFamily="34" charset="0"/>
                <a:cs typeface="Arial" pitchFamily="34" charset="0"/>
              </a:rPr>
              <a:t>As for his adaptation in the </a:t>
            </a:r>
            <a:r>
              <a:rPr lang="en-US" sz="4400" dirty="0" smtClean="0">
                <a:latin typeface="Arial" pitchFamily="34" charset="0"/>
                <a:cs typeface="Arial" pitchFamily="34" charset="0"/>
              </a:rPr>
              <a:t>“</a:t>
            </a:r>
            <a:r>
              <a:rPr lang="en-US" sz="4400" dirty="0" err="1" smtClean="0">
                <a:latin typeface="Arial" pitchFamily="34" charset="0"/>
                <a:cs typeface="Arial" pitchFamily="34" charset="0"/>
              </a:rPr>
              <a:t>Daga</a:t>
            </a:r>
            <a:r>
              <a:rPr lang="en-US" sz="4400" dirty="0" smtClean="0">
                <a:latin typeface="Arial" pitchFamily="34" charset="0"/>
                <a:cs typeface="Arial" pitchFamily="34" charset="0"/>
              </a:rPr>
              <a:t>(Rainbow)" KG - </a:t>
            </a:r>
            <a:r>
              <a:rPr lang="en-US" sz="4400" dirty="0" err="1" smtClean="0">
                <a:latin typeface="Arial" pitchFamily="34" charset="0"/>
                <a:cs typeface="Arial" pitchFamily="34" charset="0"/>
              </a:rPr>
              <a:t>Debelt</a:t>
            </a:r>
            <a:r>
              <a:rPr lang="en-US" sz="4400" dirty="0" smtClean="0">
                <a:latin typeface="Arial" pitchFamily="34" charset="0"/>
                <a:cs typeface="Arial" pitchFamily="34" charset="0"/>
              </a:rPr>
              <a:t>, </a:t>
            </a:r>
            <a:r>
              <a:rPr lang="en-US" sz="4400" dirty="0">
                <a:latin typeface="Arial" pitchFamily="34" charset="0"/>
                <a:cs typeface="Arial" pitchFamily="34" charset="0"/>
              </a:rPr>
              <a:t>it was crucial to build trust and cooperation between the family, the specialists and the teachers in the kindergarten.</a:t>
            </a:r>
            <a:endParaRPr lang="ru-RU" sz="3800" dirty="0">
              <a:latin typeface="Arial" pitchFamily="34" charset="0"/>
              <a:cs typeface="Arial" pitchFamily="34" charset="0"/>
            </a:endParaRPr>
          </a:p>
          <a:p>
            <a:pPr algn="just">
              <a:buFont typeface="Wingdings" pitchFamily="2" charset="2"/>
              <a:buChar char="§"/>
            </a:pPr>
            <a:r>
              <a:rPr lang="en-US" sz="4400" dirty="0">
                <a:latin typeface="Arial" pitchFamily="34" charset="0"/>
                <a:cs typeface="Arial" pitchFamily="34" charset="0"/>
              </a:rPr>
              <a:t>Practice has shown that when parents and teachers from the group are actively involved in the process of coordination and harmony between all sides, significant progress can be made in terms of the child’s progress.</a:t>
            </a:r>
            <a:endParaRPr lang="bg-BG" sz="4400" dirty="0">
              <a:latin typeface="Arial" pitchFamily="34" charset="0"/>
              <a:cs typeface="Arial" pitchFamily="34" charset="0"/>
            </a:endParaRPr>
          </a:p>
        </p:txBody>
      </p:sp>
    </p:spTree>
    <p:extLst>
      <p:ext uri="{BB962C8B-B14F-4D97-AF65-F5344CB8AC3E}">
        <p14:creationId xmlns:p14="http://schemas.microsoft.com/office/powerpoint/2010/main" val="956100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0" y="0"/>
            <a:ext cx="9144000" cy="1143000"/>
          </a:xfrm>
        </p:spPr>
        <p:txBody>
          <a:bodyPr>
            <a:normAutofit/>
          </a:bodyPr>
          <a:lstStyle/>
          <a:p>
            <a:r>
              <a:rPr lang="en-US" b="1" dirty="0">
                <a:latin typeface="Arial" pitchFamily="34" charset="0"/>
                <a:cs typeface="Arial" pitchFamily="34" charset="0"/>
              </a:rPr>
              <a:t>Highlights</a:t>
            </a:r>
            <a:endParaRPr lang="bg-BG" b="1" dirty="0">
              <a:latin typeface="Arial" pitchFamily="34" charset="0"/>
              <a:cs typeface="Arial" pitchFamily="34" charset="0"/>
            </a:endParaRPr>
          </a:p>
        </p:txBody>
      </p:sp>
      <p:sp>
        <p:nvSpPr>
          <p:cNvPr id="3" name="Контейнер за съдържание 2"/>
          <p:cNvSpPr>
            <a:spLocks noGrp="1"/>
          </p:cNvSpPr>
          <p:nvPr>
            <p:ph idx="1"/>
          </p:nvPr>
        </p:nvSpPr>
        <p:spPr>
          <a:xfrm>
            <a:off x="539552" y="1124744"/>
            <a:ext cx="8435280" cy="5217443"/>
          </a:xfrm>
        </p:spPr>
        <p:txBody>
          <a:bodyPr>
            <a:normAutofit/>
          </a:bodyPr>
          <a:lstStyle/>
          <a:p>
            <a:pPr algn="just"/>
            <a:endParaRPr lang="bg-BG" dirty="0">
              <a:latin typeface="Arial" pitchFamily="34" charset="0"/>
              <a:cs typeface="Arial" pitchFamily="34" charset="0"/>
            </a:endParaRPr>
          </a:p>
          <a:p>
            <a:pPr algn="just">
              <a:buFont typeface="Wingdings" pitchFamily="2" charset="2"/>
              <a:buChar char="§"/>
            </a:pPr>
            <a:r>
              <a:rPr lang="en-US" dirty="0">
                <a:latin typeface="Arial" pitchFamily="34" charset="0"/>
                <a:cs typeface="Arial" pitchFamily="34" charset="0"/>
              </a:rPr>
              <a:t>The child was assisted during group work to facilitate its  inclusion in gaming, training and daily activities and aid the correction of unacceptable behavior, the development of new adaptive models, and the ease of communication.</a:t>
            </a:r>
            <a:endParaRPr lang="bg-BG" dirty="0">
              <a:latin typeface="Arial" pitchFamily="34" charset="0"/>
              <a:cs typeface="Arial" pitchFamily="34" charset="0"/>
            </a:endParaRPr>
          </a:p>
          <a:p>
            <a:pPr algn="just">
              <a:buFont typeface="Wingdings" pitchFamily="2" charset="2"/>
              <a:buChar char="§"/>
            </a:pPr>
            <a:r>
              <a:rPr lang="en-US" dirty="0">
                <a:latin typeface="Arial" pitchFamily="34" charset="0"/>
                <a:cs typeface="Arial" pitchFamily="34" charset="0"/>
              </a:rPr>
              <a:t>Depending on the needs of the child, the resource teacher judged how to work individually with the child.</a:t>
            </a:r>
            <a:endParaRPr lang="bg-BG" dirty="0">
              <a:latin typeface="Arial" pitchFamily="34" charset="0"/>
              <a:cs typeface="Arial" pitchFamily="34" charset="0"/>
            </a:endParaRPr>
          </a:p>
        </p:txBody>
      </p:sp>
    </p:spTree>
    <p:extLst>
      <p:ext uri="{BB962C8B-B14F-4D97-AF65-F5344CB8AC3E}">
        <p14:creationId xmlns:p14="http://schemas.microsoft.com/office/powerpoint/2010/main" val="4138518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1" y="0"/>
            <a:ext cx="8229600" cy="922114"/>
          </a:xfrm>
        </p:spPr>
        <p:txBody>
          <a:bodyPr>
            <a:normAutofit/>
          </a:bodyPr>
          <a:lstStyle/>
          <a:p>
            <a:r>
              <a:rPr lang="en-US" b="1" dirty="0">
                <a:latin typeface="Arial" pitchFamily="34" charset="0"/>
                <a:cs typeface="Arial" pitchFamily="34" charset="0"/>
              </a:rPr>
              <a:t>Musical activities</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179512" y="908720"/>
            <a:ext cx="8712968" cy="2808313"/>
          </a:xfrm>
        </p:spPr>
        <p:txBody>
          <a:bodyPr>
            <a:normAutofit/>
          </a:bodyPr>
          <a:lstStyle/>
          <a:p>
            <a:pPr algn="just">
              <a:buFont typeface="Wingdings" pitchFamily="2" charset="2"/>
              <a:buChar char="§"/>
              <a:defRPr/>
            </a:pPr>
            <a:r>
              <a:rPr lang="en-US" sz="2400" dirty="0">
                <a:latin typeface="Arial" pitchFamily="34" charset="0"/>
                <a:cs typeface="Arial" pitchFamily="34" charset="0"/>
              </a:rPr>
              <a:t>The main method </a:t>
            </a:r>
            <a:r>
              <a:rPr lang="en-US" sz="2400" dirty="0" smtClean="0">
                <a:latin typeface="Arial" pitchFamily="34" charset="0"/>
                <a:cs typeface="Arial" pitchFamily="34" charset="0"/>
              </a:rPr>
              <a:t>we </a:t>
            </a:r>
            <a:r>
              <a:rPr lang="en-US" sz="2400" dirty="0">
                <a:latin typeface="Arial" pitchFamily="34" charset="0"/>
                <a:cs typeface="Arial" pitchFamily="34" charset="0"/>
              </a:rPr>
              <a:t>used to work with </a:t>
            </a:r>
            <a:r>
              <a:rPr lang="en-US" sz="2400" dirty="0" smtClean="0">
                <a:latin typeface="Arial" pitchFamily="34" charset="0"/>
                <a:cs typeface="Arial" pitchFamily="34" charset="0"/>
              </a:rPr>
              <a:t>Alex </a:t>
            </a:r>
            <a:r>
              <a:rPr lang="en-US" sz="2400" dirty="0">
                <a:latin typeface="Arial" pitchFamily="34" charset="0"/>
                <a:cs typeface="Arial" pitchFamily="34" charset="0"/>
              </a:rPr>
              <a:t>for his inclusion and growth is so called “</a:t>
            </a:r>
            <a:r>
              <a:rPr lang="en-US" sz="2400" dirty="0" err="1">
                <a:latin typeface="Arial" pitchFamily="34" charset="0"/>
                <a:cs typeface="Arial" pitchFamily="34" charset="0"/>
              </a:rPr>
              <a:t>Shulverk</a:t>
            </a:r>
            <a:r>
              <a:rPr lang="en-US" sz="2400" dirty="0">
                <a:latin typeface="Arial" pitchFamily="34" charset="0"/>
                <a:cs typeface="Arial" pitchFamily="34" charset="0"/>
              </a:rPr>
              <a:t> system” - a "philosophy" of music education.</a:t>
            </a:r>
            <a:endParaRPr lang="bg-BG" sz="2400" dirty="0">
              <a:latin typeface="Arial" pitchFamily="34" charset="0"/>
              <a:cs typeface="Arial" pitchFamily="34" charset="0"/>
            </a:endParaRPr>
          </a:p>
          <a:p>
            <a:pPr algn="just">
              <a:buFont typeface="Wingdings" pitchFamily="2" charset="2"/>
              <a:buChar char="§"/>
              <a:defRPr/>
            </a:pPr>
            <a:r>
              <a:rPr lang="bg-BG" sz="2400" dirty="0">
                <a:latin typeface="Arial" pitchFamily="34" charset="0"/>
                <a:cs typeface="Arial" pitchFamily="34" charset="0"/>
              </a:rPr>
              <a:t> </a:t>
            </a:r>
            <a:r>
              <a:rPr lang="en-US" sz="2400" dirty="0">
                <a:latin typeface="Arial" pitchFamily="34" charset="0"/>
                <a:cs typeface="Arial" pitchFamily="34" charset="0"/>
              </a:rPr>
              <a:t>This is an active form of work with musical instruments. The child responds to rhythm, movement, and music, which improves communication skills.</a:t>
            </a:r>
            <a:endParaRPr lang="bg-BG" sz="2400" dirty="0">
              <a:latin typeface="Arial" pitchFamily="34" charset="0"/>
              <a:cs typeface="Arial" pitchFamily="34"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3789040"/>
            <a:ext cx="4464497"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5" name="Picture 8" descr="https://scontent-sof1-1.xx.fbcdn.net/v/t34.0-0/p280x280/29019375_801437190056308_1966031170_n.jpg?oh=427e55b63bbd4b48853b5d33449d9e27&amp;oe=5AAC6F7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6015" y="3789039"/>
            <a:ext cx="4355977" cy="2880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2032356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6" fill="hold" grpId="0" nodeType="afterEffect">
                                  <p:stCondLst>
                                    <p:cond delay="3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Horizontal)">
                                      <p:cBhvr>
                                        <p:cTn id="13" dur="1000"/>
                                        <p:tgtEl>
                                          <p:spTgt spid="3">
                                            <p:txEl>
                                              <p:pRg st="1" end="1"/>
                                            </p:txEl>
                                          </p:spTgt>
                                        </p:tgtEl>
                                      </p:cBhvr>
                                    </p:animEffect>
                                  </p:childTnLst>
                                </p:cTn>
                              </p:par>
                            </p:childTnLst>
                          </p:cTn>
                        </p:par>
                        <p:par>
                          <p:cTn id="14" fill="hold" nodeType="afterGroup">
                            <p:stCondLst>
                              <p:cond delay="5250"/>
                            </p:stCondLst>
                            <p:childTnLst>
                              <p:par>
                                <p:cTn id="15" presetID="14" presetClass="entr" presetSubtype="10" fill="hold"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2000"/>
                                        <p:tgtEl>
                                          <p:spTgt spid="4"/>
                                        </p:tgtEl>
                                      </p:cBhvr>
                                    </p:animEffect>
                                  </p:childTnLst>
                                </p:cTn>
                              </p:par>
                            </p:childTnLst>
                          </p:cTn>
                        </p:par>
                        <p:par>
                          <p:cTn id="18" fill="hold" nodeType="afterGroup">
                            <p:stCondLst>
                              <p:cond delay="7500"/>
                            </p:stCondLst>
                            <p:childTnLst>
                              <p:par>
                                <p:cTn id="19" presetID="14"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42925" y="-315416"/>
            <a:ext cx="8229600" cy="1417638"/>
          </a:xfrm>
        </p:spPr>
        <p:txBody>
          <a:bodyPr>
            <a:normAutofit/>
          </a:bodyPr>
          <a:lstStyle/>
          <a:p>
            <a:r>
              <a:rPr lang="en-US" b="1" dirty="0">
                <a:latin typeface="Arial" pitchFamily="34" charset="0"/>
                <a:cs typeface="Arial" pitchFamily="34" charset="0"/>
              </a:rPr>
              <a:t>Music Therapy</a:t>
            </a:r>
            <a:endParaRPr lang="bg-BG" b="1" dirty="0">
              <a:latin typeface="Arial" pitchFamily="34" charset="0"/>
              <a:cs typeface="Arial" pitchFamily="34" charset="0"/>
            </a:endParaRPr>
          </a:p>
        </p:txBody>
      </p:sp>
      <p:sp>
        <p:nvSpPr>
          <p:cNvPr id="3" name="Контейнер за съдържание 2"/>
          <p:cNvSpPr>
            <a:spLocks noGrp="1"/>
          </p:cNvSpPr>
          <p:nvPr>
            <p:ph idx="1"/>
          </p:nvPr>
        </p:nvSpPr>
        <p:spPr>
          <a:xfrm>
            <a:off x="467544" y="1772816"/>
            <a:ext cx="8424936" cy="3168353"/>
          </a:xfrm>
        </p:spPr>
        <p:txBody>
          <a:bodyPr>
            <a:normAutofit lnSpcReduction="10000"/>
          </a:bodyPr>
          <a:lstStyle/>
          <a:p>
            <a:pPr algn="just">
              <a:buFont typeface="Wingdings" pitchFamily="2" charset="2"/>
              <a:buChar char="§"/>
            </a:pPr>
            <a:r>
              <a:rPr lang="en-US" sz="2600" dirty="0">
                <a:latin typeface="Arial" pitchFamily="34" charset="0"/>
                <a:cs typeface="Arial" pitchFamily="34" charset="0"/>
              </a:rPr>
              <a:t>Music therapy is entertaining and combats stress, creates a sense of belonging to the group, facilitates rapid rapprochement and confidence building.</a:t>
            </a:r>
          </a:p>
          <a:p>
            <a:pPr algn="just">
              <a:buFont typeface="Wingdings" pitchFamily="2" charset="2"/>
              <a:buChar char="§"/>
            </a:pPr>
            <a:r>
              <a:rPr lang="en-US" sz="2600" dirty="0">
                <a:latin typeface="Arial" pitchFamily="34" charset="0"/>
                <a:cs typeface="Arial" pitchFamily="34" charset="0"/>
              </a:rPr>
              <a:t>It gave </a:t>
            </a:r>
            <a:r>
              <a:rPr lang="en-US" sz="2600" dirty="0" smtClean="0">
                <a:latin typeface="Arial" pitchFamily="34" charset="0"/>
                <a:cs typeface="Arial" pitchFamily="34" charset="0"/>
              </a:rPr>
              <a:t>to Alex </a:t>
            </a:r>
            <a:r>
              <a:rPr lang="en-US" sz="2600" dirty="0">
                <a:latin typeface="Arial" pitchFamily="34" charset="0"/>
                <a:cs typeface="Arial" pitchFamily="34" charset="0"/>
              </a:rPr>
              <a:t>the opportunity to use different ways of communication - through gestures, mimics, and musical instruments.</a:t>
            </a:r>
          </a:p>
          <a:p>
            <a:pPr algn="just">
              <a:buFont typeface="Wingdings" pitchFamily="2" charset="2"/>
              <a:buChar char="§"/>
            </a:pPr>
            <a:r>
              <a:rPr lang="en-US" sz="2600" dirty="0">
                <a:latin typeface="Arial" pitchFamily="34" charset="0"/>
                <a:cs typeface="Arial" pitchFamily="34" charset="0"/>
              </a:rPr>
              <a:t>Music gave the child emotional freedom and the opportunity for self-expression.</a:t>
            </a:r>
            <a:endParaRPr lang="bg-BG" dirty="0">
              <a:latin typeface="Arial" pitchFamily="34" charset="0"/>
              <a:cs typeface="Arial" pitchFamily="34" charset="0"/>
            </a:endParaRPr>
          </a:p>
        </p:txBody>
      </p:sp>
    </p:spTree>
    <p:extLst>
      <p:ext uri="{BB962C8B-B14F-4D97-AF65-F5344CB8AC3E}">
        <p14:creationId xmlns:p14="http://schemas.microsoft.com/office/powerpoint/2010/main" val="1766627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750"/>
                                        <p:tgtEl>
                                          <p:spTgt spid="2"/>
                                        </p:tgtEl>
                                      </p:cBhvr>
                                    </p:animEffect>
                                  </p:childTnLst>
                                </p:cTn>
                              </p:par>
                            </p:childTnLst>
                          </p:cTn>
                        </p:par>
                        <p:par>
                          <p:cTn id="8" fill="hold" nodeType="afterGroup">
                            <p:stCondLst>
                              <p:cond delay="1750"/>
                            </p:stCondLst>
                            <p:childTnLst>
                              <p:par>
                                <p:cTn id="9" presetID="22" presetClass="entr" presetSubtype="1"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500"/>
                                        <p:tgtEl>
                                          <p:spTgt spid="3">
                                            <p:txEl>
                                              <p:pRg st="0" end="0"/>
                                            </p:txEl>
                                          </p:spTgt>
                                        </p:tgtEl>
                                      </p:cBhvr>
                                    </p:animEffect>
                                  </p:childTnLst>
                                </p:cTn>
                              </p:par>
                            </p:childTnLst>
                          </p:cTn>
                        </p:par>
                        <p:par>
                          <p:cTn id="12" fill="hold" nodeType="afterGroup">
                            <p:stCondLst>
                              <p:cond delay="5250"/>
                            </p:stCondLst>
                            <p:childTnLst>
                              <p:par>
                                <p:cTn id="13" presetID="22" presetClass="entr" presetSubtype="1" fill="hold" grpId="0"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518"/>
            <a:ext cx="8229600" cy="792088"/>
          </a:xfrm>
        </p:spPr>
        <p:txBody>
          <a:bodyPr>
            <a:normAutofit/>
          </a:bodyPr>
          <a:lstStyle/>
          <a:p>
            <a:r>
              <a:rPr lang="en-US" b="1" dirty="0">
                <a:latin typeface="Arial" pitchFamily="34" charset="0"/>
                <a:cs typeface="Arial" pitchFamily="34" charset="0"/>
              </a:rPr>
              <a:t>Doll </a:t>
            </a:r>
            <a:r>
              <a:rPr lang="en-US" b="1" dirty="0" err="1">
                <a:latin typeface="Arial" pitchFamily="34" charset="0"/>
                <a:cs typeface="Arial" pitchFamily="34" charset="0"/>
              </a:rPr>
              <a:t>Theraphy</a:t>
            </a:r>
            <a:r>
              <a:rPr lang="bg-BG" b="1" i="1" dirty="0">
                <a:latin typeface="Arial" pitchFamily="34" charset="0"/>
                <a:cs typeface="Arial" pitchFamily="34" charset="0"/>
              </a:rPr>
              <a:t>  </a:t>
            </a:r>
            <a:endParaRPr lang="bg-BG" dirty="0">
              <a:latin typeface="Arial" pitchFamily="34" charset="0"/>
              <a:cs typeface="Arial" pitchFamily="34" charset="0"/>
            </a:endParaRPr>
          </a:p>
        </p:txBody>
      </p:sp>
      <p:sp>
        <p:nvSpPr>
          <p:cNvPr id="3" name="Контейнер за съдържание 2"/>
          <p:cNvSpPr>
            <a:spLocks noGrp="1"/>
          </p:cNvSpPr>
          <p:nvPr>
            <p:ph idx="1"/>
          </p:nvPr>
        </p:nvSpPr>
        <p:spPr>
          <a:xfrm>
            <a:off x="107504" y="836712"/>
            <a:ext cx="9036496" cy="5904656"/>
          </a:xfrm>
        </p:spPr>
        <p:txBody>
          <a:bodyPr>
            <a:normAutofit/>
          </a:bodyPr>
          <a:lstStyle/>
          <a:p>
            <a:pPr algn="just">
              <a:buFont typeface="Wingdings" pitchFamily="2" charset="2"/>
              <a:buChar char="§"/>
            </a:pPr>
            <a:r>
              <a:rPr lang="en-US" sz="2600" dirty="0">
                <a:latin typeface="Arial" pitchFamily="34" charset="0"/>
                <a:cs typeface="Arial" pitchFamily="34" charset="0"/>
              </a:rPr>
              <a:t>The use of fairy tales and recreating engaging stories created an environment in which the child passes its feelings to the doll, forgetting about its problems and fears.</a:t>
            </a:r>
          </a:p>
          <a:p>
            <a:pPr algn="just">
              <a:buFont typeface="Wingdings" pitchFamily="2" charset="2"/>
              <a:buChar char="§"/>
            </a:pPr>
            <a:r>
              <a:rPr lang="en-US" sz="2600" dirty="0">
                <a:latin typeface="Arial" pitchFamily="34" charset="0"/>
                <a:cs typeface="Arial" pitchFamily="34" charset="0"/>
              </a:rPr>
              <a:t>In working with the child, emphasis was placed on its abilities and potential, not on its deficits.</a:t>
            </a:r>
            <a:endParaRPr lang="bg-BG" dirty="0"/>
          </a:p>
        </p:txBody>
      </p:sp>
      <p:pic>
        <p:nvPicPr>
          <p:cNvPr id="5" name="Picture 7" descr="C:\Users\LENOVO\Desktop\нина\28383607_791595771040450_63353090_n.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4249" y="3573016"/>
            <a:ext cx="4248472" cy="3024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157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8" presetClass="entr" presetSubtype="16"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par>
                                <p:cTn id="12" presetID="16" presetClass="entr" presetSubtype="37" fill="hold" nodeType="withEffect">
                                  <p:stCondLst>
                                    <p:cond delay="3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11F13">
                <a:alpha val="77647"/>
              </a:srgbClr>
            </a:gs>
            <a:gs pos="54000">
              <a:srgbClr val="F8B049"/>
            </a:gs>
            <a:gs pos="0">
              <a:srgbClr val="FEE7F2"/>
            </a:gs>
            <a:gs pos="9000">
              <a:srgbClr val="FEE7F2"/>
            </a:gs>
            <a:gs pos="100000">
              <a:schemeClr val="accent5">
                <a:lumMod val="50000"/>
              </a:schemeClr>
            </a:gs>
          </a:gsLst>
          <a:lin ang="5400000" scaled="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0"/>
            <a:ext cx="8229600" cy="908720"/>
          </a:xfrm>
        </p:spPr>
        <p:txBody>
          <a:bodyPr>
            <a:normAutofit/>
          </a:bodyPr>
          <a:lstStyle/>
          <a:p>
            <a:r>
              <a:rPr lang="en-US" b="1" dirty="0">
                <a:latin typeface="Arial" pitchFamily="34" charset="0"/>
                <a:cs typeface="Arial" pitchFamily="34" charset="0"/>
              </a:rPr>
              <a:t>Group Work</a:t>
            </a:r>
            <a:endParaRPr lang="bg-BG" b="1" dirty="0">
              <a:latin typeface="Arial" pitchFamily="34" charset="0"/>
              <a:cs typeface="Arial" pitchFamily="34" charset="0"/>
            </a:endParaRPr>
          </a:p>
        </p:txBody>
      </p:sp>
      <p:sp>
        <p:nvSpPr>
          <p:cNvPr id="3" name="Контейнер за съдържание 2"/>
          <p:cNvSpPr>
            <a:spLocks noGrp="1"/>
          </p:cNvSpPr>
          <p:nvPr>
            <p:ph idx="1"/>
          </p:nvPr>
        </p:nvSpPr>
        <p:spPr>
          <a:xfrm>
            <a:off x="395536" y="764704"/>
            <a:ext cx="8229600" cy="5030019"/>
          </a:xfrm>
        </p:spPr>
        <p:txBody>
          <a:bodyPr>
            <a:normAutofit/>
          </a:bodyPr>
          <a:lstStyle/>
          <a:p>
            <a:pPr algn="just">
              <a:buFont typeface="Wingdings" pitchFamily="2" charset="2"/>
              <a:buChar char="§"/>
            </a:pPr>
            <a:r>
              <a:rPr lang="en-US" sz="2400" dirty="0">
                <a:latin typeface="Arial" pitchFamily="34" charset="0"/>
                <a:cs typeface="Arial" pitchFamily="34" charset="0"/>
              </a:rPr>
              <a:t>Role plays and teamwork with other children helped Alex to learn while having fun and made him feel comfortable among his peers, while they learned to accept his differences.</a:t>
            </a:r>
            <a:endParaRPr lang="bg-BG" sz="24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348880"/>
            <a:ext cx="5148064"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578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3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2.0"/>
  <p:tag name="AS_VERSION" val="17.9.1"/>
</p:tagLst>
</file>

<file path=ppt/theme/theme1.xml><?xml version="1.0" encoding="utf-8"?>
<a:theme xmlns:a="http://schemas.openxmlformats.org/drawingml/2006/main" name="Office тема">
  <a:themeElements>
    <a:clrScheme name="По избор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О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797</Words>
  <Application>Microsoft Office PowerPoint</Application>
  <PresentationFormat>On-screen Show (4:3)</PresentationFormat>
  <Paragraphs>74</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тема</vt:lpstr>
      <vt:lpstr>Good practices when working with autistic children in an inclusive environment</vt:lpstr>
      <vt:lpstr>  The Fable about the Hedgehogs</vt:lpstr>
      <vt:lpstr>The Beginning…</vt:lpstr>
      <vt:lpstr>Step One… </vt:lpstr>
      <vt:lpstr>Highlights</vt:lpstr>
      <vt:lpstr>Musical activities</vt:lpstr>
      <vt:lpstr>Music Therapy</vt:lpstr>
      <vt:lpstr>Doll Theraphy  </vt:lpstr>
      <vt:lpstr>Group Work</vt:lpstr>
      <vt:lpstr>Preparing for School</vt:lpstr>
      <vt:lpstr>Exercise</vt:lpstr>
      <vt:lpstr>Applied Art</vt:lpstr>
      <vt:lpstr>Working with papier </vt:lpstr>
      <vt:lpstr>  </vt:lpstr>
      <vt:lpstr>  </vt:lpstr>
      <vt:lpstr>Socializing </vt:lpstr>
      <vt:lpstr>Road to Success</vt:lpstr>
      <vt:lpstr>Alex’s Achievements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user</dc:creator>
  <cp:lastModifiedBy>user</cp:lastModifiedBy>
  <cp:revision>241</cp:revision>
  <dcterms:created xsi:type="dcterms:W3CDTF">2018-03-15T17:32:15Z</dcterms:created>
  <dcterms:modified xsi:type="dcterms:W3CDTF">2018-06-25T12:30:09Z</dcterms:modified>
</cp:coreProperties>
</file>