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лавие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17" name="Подзаглавие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Щракнете, за да редактирате стила на подзаглавията в образеца</a:t>
            </a:r>
            <a:endParaRPr kumimoji="0" lang="en-US"/>
          </a:p>
        </p:txBody>
      </p:sp>
      <p:sp>
        <p:nvSpPr>
          <p:cNvPr id="30" name="Контейнер за 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1E71-05BF-40AC-B97E-32C407C96B92}" type="datetimeFigureOut">
              <a:rPr lang="bg-BG" smtClean="0"/>
              <a:t>20.6.2018 г.</a:t>
            </a:fld>
            <a:endParaRPr lang="bg-BG"/>
          </a:p>
        </p:txBody>
      </p:sp>
      <p:sp>
        <p:nvSpPr>
          <p:cNvPr id="19" name="Контейнер за долния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7" name="Контейнер за номер н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1A39-87C0-4FCC-9F0B-E6237DF92951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1E71-05BF-40AC-B97E-32C407C96B92}" type="datetimeFigureOut">
              <a:rPr lang="bg-BG" smtClean="0"/>
              <a:t>20.6.2018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1A39-87C0-4FCC-9F0B-E6237DF92951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1E71-05BF-40AC-B97E-32C407C96B92}" type="datetimeFigureOut">
              <a:rPr lang="bg-BG" smtClean="0"/>
              <a:t>20.6.2018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1A39-87C0-4FCC-9F0B-E6237DF92951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1E71-05BF-40AC-B97E-32C407C96B92}" type="datetimeFigureOut">
              <a:rPr lang="bg-BG" smtClean="0"/>
              <a:t>20.6.2018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1A39-87C0-4FCC-9F0B-E6237DF92951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1E71-05BF-40AC-B97E-32C407C96B92}" type="datetimeFigureOut">
              <a:rPr lang="bg-BG" smtClean="0"/>
              <a:t>20.6.2018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1A39-87C0-4FCC-9F0B-E6237DF92951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1E71-05BF-40AC-B97E-32C407C96B92}" type="datetimeFigureOut">
              <a:rPr lang="bg-BG" smtClean="0"/>
              <a:t>20.6.2018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1A39-87C0-4FCC-9F0B-E6237DF92951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5" name="Контейнер за съдържани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1E71-05BF-40AC-B97E-32C407C96B92}" type="datetimeFigureOut">
              <a:rPr lang="bg-BG" smtClean="0"/>
              <a:t>20.6.2018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1A39-87C0-4FCC-9F0B-E6237DF92951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1E71-05BF-40AC-B97E-32C407C96B92}" type="datetimeFigureOut">
              <a:rPr lang="bg-BG" smtClean="0"/>
              <a:t>20.6.2018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1A39-87C0-4FCC-9F0B-E6237DF92951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1E71-05BF-40AC-B97E-32C407C96B92}" type="datetimeFigureOut">
              <a:rPr lang="bg-BG" smtClean="0"/>
              <a:t>20.6.2018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1A39-87C0-4FCC-9F0B-E6237DF92951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1E71-05BF-40AC-B97E-32C407C96B92}" type="datetimeFigureOut">
              <a:rPr lang="bg-BG" smtClean="0"/>
              <a:t>20.6.2018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1A39-87C0-4FCC-9F0B-E6237DF92951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ъгълник с един скосен и заоблен ъгъл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ен триъгъл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1E71-05BF-40AC-B97E-32C407C96B92}" type="datetimeFigureOut">
              <a:rPr lang="bg-BG" smtClean="0"/>
              <a:t>20.6.2018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5811A39-87C0-4FCC-9F0B-E6237DF92951}" type="slidenum">
              <a:rPr lang="bg-BG" smtClean="0"/>
              <a:t>‹#›</a:t>
            </a:fld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  <p:sp>
        <p:nvSpPr>
          <p:cNvPr id="10" name="Свободна форма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Свободна форма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вободна форма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Свободна форма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Контейнер за заглавие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0" name="Текстов контейне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0" name="Контейнер за 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F5E1E71-05BF-40AC-B97E-32C407C96B92}" type="datetimeFigureOut">
              <a:rPr lang="bg-BG" smtClean="0"/>
              <a:t>20.6.2018 г.</a:t>
            </a:fld>
            <a:endParaRPr lang="bg-BG"/>
          </a:p>
        </p:txBody>
      </p:sp>
      <p:sp>
        <p:nvSpPr>
          <p:cNvPr id="22" name="Контейнер за долния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18" name="Контейнер за номер н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5811A39-87C0-4FCC-9F0B-E6237DF92951}" type="slidenum">
              <a:rPr lang="bg-BG" smtClean="0"/>
              <a:t>‹#›</a:t>
            </a:fld>
            <a:endParaRPr lang="bg-BG"/>
          </a:p>
        </p:txBody>
      </p:sp>
      <p:grpSp>
        <p:nvGrpSpPr>
          <p:cNvPr id="2" name="Групиране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Свободна форма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Свободна форма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AMUSE PROJECT GOOD PRACTICE FORM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GB" b="1" dirty="0" smtClean="0"/>
              <a:t>Name of the Good Practice: The Challenges of Working with </a:t>
            </a:r>
            <a:r>
              <a:rPr lang="en-GB" b="1" dirty="0" err="1" smtClean="0"/>
              <a:t>Asperger</a:t>
            </a:r>
            <a:r>
              <a:rPr lang="en-GB" b="1" dirty="0" smtClean="0"/>
              <a:t> </a:t>
            </a:r>
            <a:r>
              <a:rPr lang="en-GB" b="1" dirty="0" smtClean="0"/>
              <a:t>Syndrome</a:t>
            </a:r>
          </a:p>
          <a:p>
            <a:pPr algn="ctr"/>
            <a:endParaRPr lang="bg-BG" dirty="0" smtClean="0"/>
          </a:p>
          <a:p>
            <a:pPr algn="ctr"/>
            <a:r>
              <a:rPr lang="en-GB" b="1" dirty="0" smtClean="0"/>
              <a:t>Tags:</a:t>
            </a:r>
            <a:r>
              <a:rPr lang="en-GB" dirty="0" smtClean="0"/>
              <a:t>  Student </a:t>
            </a:r>
            <a:r>
              <a:rPr lang="bg-BG" dirty="0" smtClean="0"/>
              <a:t>А</a:t>
            </a:r>
            <a:r>
              <a:rPr lang="en-GB" dirty="0" err="1" smtClean="0"/>
              <a:t>sperger</a:t>
            </a:r>
            <a:r>
              <a:rPr lang="en-GB" dirty="0" smtClean="0"/>
              <a:t> syndrome literary skills communication problems success challenge</a:t>
            </a:r>
            <a:endParaRPr lang="bg-BG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 </a:t>
            </a:r>
            <a:r>
              <a:rPr lang="bg-BG" dirty="0" smtClean="0"/>
              <a:t/>
            </a:r>
            <a:br>
              <a:rPr lang="bg-BG" dirty="0" smtClean="0"/>
            </a:br>
            <a:r>
              <a:rPr lang="en-GB" b="1" dirty="0" smtClean="0"/>
              <a:t>Image related with this practice: 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pic>
        <p:nvPicPr>
          <p:cNvPr id="4" name="Контейнер за съдържание 3" descr="prezentaci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2428868"/>
            <a:ext cx="8286776" cy="35719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400" b="1" dirty="0" smtClean="0"/>
              <a:t>Downloadable Materials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7158" y="2468880"/>
            <a:ext cx="8229600" cy="4389120"/>
          </a:xfrm>
        </p:spPr>
        <p:txBody>
          <a:bodyPr/>
          <a:lstStyle/>
          <a:p>
            <a:pPr algn="ctr">
              <a:buNone/>
            </a:pPr>
            <a:r>
              <a:rPr lang="en-GB" dirty="0" smtClean="0"/>
              <a:t>If you have some downloadable materials for that good practice please upload them on your Google drive and provide a link for them so that other teachers can download and use them in their </a:t>
            </a:r>
            <a:r>
              <a:rPr lang="en-GB" dirty="0" smtClean="0"/>
              <a:t>classrooms</a:t>
            </a:r>
            <a:endParaRPr lang="bg-BG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Description of the good practice: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28596" y="2468880"/>
            <a:ext cx="8229600" cy="4389120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Baskerville Old Face" pitchFamily="18" charset="0"/>
              </a:rPr>
              <a:t>Student with </a:t>
            </a:r>
            <a:r>
              <a:rPr lang="en-GB" sz="3200" dirty="0" err="1" smtClean="0">
                <a:latin typeface="Baskerville Old Face" pitchFamily="18" charset="0"/>
              </a:rPr>
              <a:t>Asperger</a:t>
            </a:r>
            <a:r>
              <a:rPr lang="en-GB" sz="3200" dirty="0" smtClean="0">
                <a:latin typeface="Baskerville Old Face" pitchFamily="18" charset="0"/>
              </a:rPr>
              <a:t> Syndrome, who has communication problems, aggressive acts and conflict with some teachers, but  manages to turn literature from a favourite  hobby into a successful learning subject.</a:t>
            </a:r>
            <a:endParaRPr lang="bg-BG" sz="32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00034" y="157161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 smtClean="0"/>
              <a:t>Extended </a:t>
            </a:r>
            <a:r>
              <a:rPr lang="en-GB" sz="3200" b="1" dirty="0" smtClean="0"/>
              <a:t>Information</a:t>
            </a:r>
            <a:br>
              <a:rPr lang="en-GB" sz="3200" b="1" dirty="0" smtClean="0"/>
            </a:br>
            <a:r>
              <a:rPr lang="bg-BG" sz="3200" dirty="0" smtClean="0"/>
              <a:t/>
            </a:r>
            <a:br>
              <a:rPr lang="bg-BG" sz="3200" dirty="0" smtClean="0"/>
            </a:br>
            <a:r>
              <a:rPr lang="en-GB" sz="3200" b="1" dirty="0" smtClean="0"/>
              <a:t>Goal: (you can choose more than one)</a:t>
            </a:r>
            <a:r>
              <a:rPr lang="bg-BG" sz="3200" dirty="0" smtClean="0"/>
              <a:t/>
            </a:r>
            <a:br>
              <a:rPr lang="bg-BG" sz="3200" dirty="0" smtClean="0"/>
            </a:br>
            <a:endParaRPr lang="bg-BG" sz="3200" dirty="0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idx="1"/>
          </p:nvPr>
        </p:nvSpPr>
        <p:spPr>
          <a:xfrm>
            <a:off x="500034" y="2786058"/>
            <a:ext cx="8229600" cy="2779404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a) </a:t>
            </a:r>
            <a:r>
              <a:rPr lang="en-GB" u="sng" dirty="0" smtClean="0"/>
              <a:t>included in school/society</a:t>
            </a:r>
            <a:endParaRPr lang="bg-BG" dirty="0" smtClean="0"/>
          </a:p>
          <a:p>
            <a:pPr lvl="0"/>
            <a:r>
              <a:rPr lang="en-US" dirty="0" smtClean="0"/>
              <a:t>b) </a:t>
            </a:r>
            <a:r>
              <a:rPr lang="en-GB" dirty="0" smtClean="0"/>
              <a:t>Pupil </a:t>
            </a:r>
            <a:r>
              <a:rPr lang="en-GB" dirty="0" smtClean="0"/>
              <a:t>well-being</a:t>
            </a:r>
            <a:endParaRPr lang="en-US" dirty="0" smtClean="0"/>
          </a:p>
          <a:p>
            <a:r>
              <a:rPr lang="en-US" dirty="0" smtClean="0"/>
              <a:t>c) </a:t>
            </a:r>
            <a:r>
              <a:rPr lang="en-GB" dirty="0" smtClean="0"/>
              <a:t>Cognitive accessibility</a:t>
            </a:r>
            <a:endParaRPr lang="bg-BG" dirty="0" smtClean="0"/>
          </a:p>
          <a:p>
            <a:r>
              <a:rPr lang="en-US" dirty="0" smtClean="0"/>
              <a:t>d) </a:t>
            </a:r>
            <a:r>
              <a:rPr lang="en-GB" u="sng" dirty="0" smtClean="0"/>
              <a:t>Independent / life skills</a:t>
            </a:r>
            <a:endParaRPr lang="bg-BG" dirty="0" smtClean="0"/>
          </a:p>
          <a:p>
            <a:r>
              <a:rPr lang="en-US" dirty="0" smtClean="0"/>
              <a:t>e) </a:t>
            </a:r>
            <a:r>
              <a:rPr lang="en-GB" dirty="0" smtClean="0"/>
              <a:t>Academic skills</a:t>
            </a:r>
            <a:endParaRPr lang="bg-BG" dirty="0" smtClean="0"/>
          </a:p>
          <a:p>
            <a:r>
              <a:rPr lang="en-US" dirty="0" smtClean="0"/>
              <a:t>f) </a:t>
            </a:r>
            <a:r>
              <a:rPr lang="en-GB" u="sng" dirty="0" smtClean="0"/>
              <a:t>Social communication</a:t>
            </a:r>
            <a:endParaRPr lang="bg-BG" dirty="0" smtClean="0"/>
          </a:p>
          <a:p>
            <a:pPr lvl="0"/>
            <a:endParaRPr lang="bg-BG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85720" y="20002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3100" b="1" dirty="0" smtClean="0"/>
              <a:t>Students age range: (Write the ages of the students eg.10-15 )</a:t>
            </a:r>
            <a:r>
              <a:rPr lang="bg-BG" sz="3100" dirty="0" smtClean="0"/>
              <a:t/>
            </a:r>
            <a:br>
              <a:rPr lang="bg-BG" sz="3100" dirty="0" smtClean="0"/>
            </a:br>
            <a:r>
              <a:rPr lang="en-GB" sz="3100" b="1" dirty="0" smtClean="0"/>
              <a:t>15 years old boy.</a:t>
            </a:r>
            <a:r>
              <a:rPr lang="bg-BG" sz="3100" dirty="0" smtClean="0"/>
              <a:t/>
            </a:r>
            <a:br>
              <a:rPr lang="bg-BG" sz="3100" dirty="0" smtClean="0"/>
            </a:br>
            <a:r>
              <a:rPr lang="en-GB" sz="3100" b="1" dirty="0" smtClean="0"/>
              <a:t>Curriculum area:  (Choose one of them)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28596" y="2786058"/>
            <a:ext cx="8229600" cy="3857652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400" dirty="0" smtClean="0"/>
              <a:t>a) </a:t>
            </a:r>
            <a:r>
              <a:rPr lang="en-GB" sz="2400" dirty="0" smtClean="0"/>
              <a:t>Not related </a:t>
            </a:r>
            <a:endParaRPr lang="bg-BG" sz="2400" dirty="0" smtClean="0"/>
          </a:p>
          <a:p>
            <a:pPr lvl="0"/>
            <a:r>
              <a:rPr lang="en-US" sz="2400" dirty="0" smtClean="0"/>
              <a:t>b) </a:t>
            </a:r>
            <a:r>
              <a:rPr lang="en-GB" sz="2400" dirty="0" smtClean="0"/>
              <a:t>Maths</a:t>
            </a:r>
            <a:endParaRPr lang="bg-BG" sz="2400" dirty="0" smtClean="0"/>
          </a:p>
          <a:p>
            <a:pPr lvl="0"/>
            <a:r>
              <a:rPr lang="en-US" sz="2400" dirty="0" smtClean="0"/>
              <a:t>c) </a:t>
            </a:r>
            <a:r>
              <a:rPr lang="en-GB" sz="2400" u="sng" dirty="0" smtClean="0"/>
              <a:t>Literacy</a:t>
            </a:r>
            <a:endParaRPr lang="bg-BG" sz="2400" dirty="0" smtClean="0"/>
          </a:p>
          <a:p>
            <a:pPr lvl="0"/>
            <a:r>
              <a:rPr lang="en-US" sz="2400" dirty="0" smtClean="0"/>
              <a:t>d) </a:t>
            </a:r>
            <a:r>
              <a:rPr lang="en-GB" sz="2400" dirty="0" smtClean="0"/>
              <a:t>Foreign Language</a:t>
            </a:r>
            <a:endParaRPr lang="bg-BG" sz="2400" dirty="0" smtClean="0"/>
          </a:p>
          <a:p>
            <a:pPr lvl="0"/>
            <a:r>
              <a:rPr lang="en-US" sz="2400" dirty="0" smtClean="0"/>
              <a:t>e) </a:t>
            </a:r>
            <a:r>
              <a:rPr lang="en-GB" sz="2400" dirty="0" smtClean="0"/>
              <a:t>Science</a:t>
            </a:r>
            <a:endParaRPr lang="bg-BG" sz="2400" dirty="0" smtClean="0"/>
          </a:p>
          <a:p>
            <a:pPr lvl="0"/>
            <a:r>
              <a:rPr lang="en-US" sz="2400" dirty="0" smtClean="0"/>
              <a:t>f) </a:t>
            </a:r>
            <a:r>
              <a:rPr lang="en-GB" sz="2400" dirty="0" smtClean="0"/>
              <a:t>Arts</a:t>
            </a:r>
            <a:endParaRPr lang="bg-BG" sz="2400" dirty="0" smtClean="0"/>
          </a:p>
          <a:p>
            <a:pPr lvl="0"/>
            <a:r>
              <a:rPr lang="en-US" sz="2400" dirty="0" smtClean="0"/>
              <a:t>g) </a:t>
            </a:r>
            <a:r>
              <a:rPr lang="en-GB" sz="2400" dirty="0" smtClean="0"/>
              <a:t>Physical Education</a:t>
            </a:r>
            <a:endParaRPr lang="bg-BG" sz="2400" dirty="0" smtClean="0"/>
          </a:p>
          <a:p>
            <a:pPr lvl="0"/>
            <a:r>
              <a:rPr lang="en-US" sz="2400" dirty="0" smtClean="0"/>
              <a:t>h) </a:t>
            </a:r>
            <a:r>
              <a:rPr lang="en-GB" sz="2400" dirty="0" smtClean="0"/>
              <a:t>Technology</a:t>
            </a:r>
            <a:endParaRPr lang="bg-BG" sz="2400" dirty="0" smtClean="0"/>
          </a:p>
          <a:p>
            <a:pPr lvl="0"/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GB" dirty="0" smtClean="0"/>
              <a:t>Humanity</a:t>
            </a:r>
            <a:endParaRPr lang="bg-BG" dirty="0" smtClean="0"/>
          </a:p>
          <a:p>
            <a:endParaRPr lang="bg-BG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28596" y="17144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4000" b="1" dirty="0" smtClean="0"/>
              <a:t>Year Period:  (when can this practice be used - choose one of them)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7158" y="2857496"/>
            <a:ext cx="8229600" cy="4389120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a) </a:t>
            </a:r>
            <a:r>
              <a:rPr lang="en-GB" sz="3200" dirty="0" smtClean="0"/>
              <a:t>Any moment</a:t>
            </a:r>
            <a:endParaRPr lang="bg-BG" sz="3200" dirty="0" smtClean="0"/>
          </a:p>
          <a:p>
            <a:pPr lvl="0"/>
            <a:r>
              <a:rPr lang="en-US" sz="3200" dirty="0" smtClean="0"/>
              <a:t>b)</a:t>
            </a:r>
            <a:r>
              <a:rPr lang="en-GB" sz="3200" dirty="0" smtClean="0"/>
              <a:t> Course start and </a:t>
            </a:r>
            <a:r>
              <a:rPr lang="en-GB" sz="3200" dirty="0" smtClean="0"/>
              <a:t>preparation</a:t>
            </a:r>
            <a:endParaRPr lang="en-US" sz="3200" dirty="0" smtClean="0"/>
          </a:p>
          <a:p>
            <a:pPr lvl="0"/>
            <a:r>
              <a:rPr lang="en-US" sz="3200" dirty="0" smtClean="0"/>
              <a:t>c)</a:t>
            </a:r>
            <a:r>
              <a:rPr lang="en-GB" sz="3200" u="sng" dirty="0" smtClean="0"/>
              <a:t> All year </a:t>
            </a:r>
            <a:r>
              <a:rPr lang="en-GB" sz="3200" u="sng" dirty="0" smtClean="0"/>
              <a:t>long</a:t>
            </a:r>
            <a:endParaRPr lang="en-US" sz="3200" dirty="0" smtClean="0"/>
          </a:p>
          <a:p>
            <a:pPr lvl="0"/>
            <a:r>
              <a:rPr lang="en-US" sz="3200" dirty="0" smtClean="0"/>
              <a:t>d) </a:t>
            </a:r>
            <a:r>
              <a:rPr lang="en-GB" sz="3200" dirty="0" smtClean="0"/>
              <a:t>Course </a:t>
            </a:r>
            <a:r>
              <a:rPr lang="en-GB" sz="3200" dirty="0" smtClean="0"/>
              <a:t>end</a:t>
            </a:r>
            <a:endParaRPr lang="bg-BG" sz="3200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>Step by step description, including actions to be developed for preparation and implementation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5500726"/>
          </a:xfrm>
        </p:spPr>
        <p:txBody>
          <a:bodyPr>
            <a:noAutofit/>
          </a:bodyPr>
          <a:lstStyle/>
          <a:p>
            <a:r>
              <a:rPr lang="en-US" sz="1800" dirty="0" smtClean="0"/>
              <a:t>1.</a:t>
            </a:r>
            <a:r>
              <a:rPr lang="en-GB" sz="1800" dirty="0" smtClean="0"/>
              <a:t> </a:t>
            </a:r>
            <a:r>
              <a:rPr lang="en-GB" sz="1800" dirty="0" smtClean="0"/>
              <a:t>Introduction </a:t>
            </a:r>
            <a:r>
              <a:rPr lang="en-GB" sz="1800" dirty="0" smtClean="0"/>
              <a:t>with the student’s character and building trust- about 2-3 months</a:t>
            </a:r>
            <a:r>
              <a:rPr lang="en-GB" sz="1800" dirty="0" smtClean="0"/>
              <a:t>.</a:t>
            </a:r>
          </a:p>
          <a:p>
            <a:pPr lvl="0"/>
            <a:r>
              <a:rPr lang="en-GB" sz="1800" dirty="0" smtClean="0"/>
              <a:t>2.</a:t>
            </a:r>
            <a:r>
              <a:rPr lang="en-GB" sz="1800" dirty="0" smtClean="0"/>
              <a:t> Acquaintance with the strong and weak sides of the social, communication, life and literary skills</a:t>
            </a:r>
            <a:r>
              <a:rPr lang="en-GB" sz="1800" dirty="0" smtClean="0"/>
              <a:t>.</a:t>
            </a:r>
          </a:p>
          <a:p>
            <a:pPr lvl="0"/>
            <a:r>
              <a:rPr lang="en-GB" sz="1800" dirty="0" smtClean="0"/>
              <a:t>3.</a:t>
            </a:r>
            <a:r>
              <a:rPr lang="en-GB" sz="1800" dirty="0" smtClean="0"/>
              <a:t> Individual psychological therapy- the purpose is increasing self- esteem, reducing aggressive behaviour, achieving socially acceptable behaviour</a:t>
            </a:r>
            <a:r>
              <a:rPr lang="en-GB" sz="1800" dirty="0" smtClean="0"/>
              <a:t>.</a:t>
            </a:r>
          </a:p>
          <a:p>
            <a:r>
              <a:rPr lang="en-GB" sz="1800" dirty="0" smtClean="0"/>
              <a:t>4.</a:t>
            </a:r>
            <a:r>
              <a:rPr lang="en-GB" sz="1800" dirty="0" smtClean="0"/>
              <a:t> Establishing an unusually high interest in literature.</a:t>
            </a:r>
            <a:endParaRPr lang="bg-BG" sz="1800" dirty="0" smtClean="0"/>
          </a:p>
          <a:p>
            <a:r>
              <a:rPr lang="en-US" sz="1800" dirty="0" smtClean="0"/>
              <a:t>5.</a:t>
            </a:r>
            <a:r>
              <a:rPr lang="en-GB" sz="1800" dirty="0" smtClean="0"/>
              <a:t> Clarify the reasons for the poor ratings on literature at school- it`s difficult to communicate with persons, who doesn`t  like (especially teachers).</a:t>
            </a:r>
            <a:endParaRPr lang="bg-BG" sz="1800" dirty="0" smtClean="0"/>
          </a:p>
          <a:p>
            <a:r>
              <a:rPr lang="en-US" sz="1800" dirty="0" smtClean="0"/>
              <a:t>6.</a:t>
            </a:r>
            <a:r>
              <a:rPr lang="en-GB" sz="1800" dirty="0" smtClean="0"/>
              <a:t> Working for developing skills for tolerance- group therapy with the most unpleasant to him classmates.</a:t>
            </a:r>
            <a:endParaRPr lang="bg-BG" sz="1800" dirty="0" smtClean="0"/>
          </a:p>
          <a:p>
            <a:r>
              <a:rPr lang="en-US" sz="1800" dirty="0" smtClean="0"/>
              <a:t>7.</a:t>
            </a:r>
            <a:r>
              <a:rPr lang="en-GB" sz="1800" dirty="0" smtClean="0"/>
              <a:t> Meetings and friendly conversations with psychologist and literature teacher.</a:t>
            </a:r>
            <a:endParaRPr lang="bg-BG" sz="1800" dirty="0" smtClean="0"/>
          </a:p>
          <a:p>
            <a:pPr lvl="0"/>
            <a:r>
              <a:rPr lang="en-US" sz="1800" dirty="0" smtClean="0"/>
              <a:t>8.</a:t>
            </a:r>
            <a:r>
              <a:rPr lang="en-GB" sz="1800" dirty="0" smtClean="0"/>
              <a:t> Conversations with psychologist about favourite literary works- discussion of the literary images and </a:t>
            </a:r>
            <a:r>
              <a:rPr lang="en-GB" sz="1800" dirty="0" smtClean="0"/>
              <a:t>characters.</a:t>
            </a:r>
          </a:p>
          <a:p>
            <a:pPr lvl="0"/>
            <a:r>
              <a:rPr lang="en-GB" sz="1800" dirty="0" smtClean="0"/>
              <a:t>9.</a:t>
            </a:r>
            <a:r>
              <a:rPr lang="en-GB" sz="1800" dirty="0" smtClean="0"/>
              <a:t> Use of interest in literature to increase motivation for high scores</a:t>
            </a:r>
            <a:r>
              <a:rPr lang="en-GB" sz="1800" dirty="0" smtClean="0"/>
              <a:t>.</a:t>
            </a:r>
          </a:p>
          <a:p>
            <a:pPr lvl="0"/>
            <a:r>
              <a:rPr lang="en-GB" sz="1800" dirty="0" smtClean="0"/>
              <a:t>10.</a:t>
            </a:r>
            <a:r>
              <a:rPr lang="en-GB" sz="1800" dirty="0" smtClean="0"/>
              <a:t> Improving communication and life skills and suppression of aggressive acts. </a:t>
            </a:r>
            <a:endParaRPr lang="bg-BG" sz="1800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00034" y="17144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4400" b="1" dirty="0" smtClean="0"/>
              <a:t>Resources to be used, including human resources, materials and spaces: 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00034" y="3071810"/>
            <a:ext cx="8229600" cy="3467104"/>
          </a:xfrm>
        </p:spPr>
        <p:txBody>
          <a:bodyPr/>
          <a:lstStyle/>
          <a:p>
            <a:r>
              <a:rPr lang="en-GB" sz="2800" dirty="0" smtClean="0"/>
              <a:t>Appropriate material base, individual consultations, daily therapy with a psychologist, organizing group therapy specially for the student, literary works other than the curriculum.</a:t>
            </a:r>
            <a:endParaRPr lang="bg-BG" sz="2800" dirty="0" smtClean="0"/>
          </a:p>
          <a:p>
            <a:endParaRPr lang="bg-BG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00034" y="15716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4400" b="1" dirty="0" smtClean="0"/>
              <a:t>Difficulties found while implementing it and </a:t>
            </a:r>
            <a:r>
              <a:rPr lang="en-GB" sz="4400" b="1" dirty="0" smtClean="0"/>
              <a:t>suggestion: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28596" y="2468880"/>
            <a:ext cx="8229600" cy="4389120"/>
          </a:xfrm>
        </p:spPr>
        <p:txBody>
          <a:bodyPr/>
          <a:lstStyle/>
          <a:p>
            <a:r>
              <a:rPr lang="en-GB" dirty="0" smtClean="0"/>
              <a:t>The main difficulty was his total refuse to communicate with people, who doesn`t approve- especially literature  teacher and most of classmates.</a:t>
            </a:r>
            <a:endParaRPr lang="bg-BG" dirty="0" smtClean="0"/>
          </a:p>
          <a:p>
            <a:r>
              <a:rPr lang="en-GB" dirty="0" smtClean="0"/>
              <a:t>Lack of co-operation by a class supervisor and classmates.</a:t>
            </a:r>
            <a:endParaRPr lang="bg-BG" dirty="0" smtClean="0"/>
          </a:p>
          <a:p>
            <a:r>
              <a:rPr lang="en-GB" dirty="0" smtClean="0"/>
              <a:t>Lack of co-operation by a parents, who was frustrated and irritated by his behaviour. </a:t>
            </a:r>
            <a:endParaRPr lang="bg-BG" dirty="0" smtClean="0"/>
          </a:p>
          <a:p>
            <a:r>
              <a:rPr lang="en-GB" dirty="0" smtClean="0"/>
              <a:t>Overcoming aggression.</a:t>
            </a:r>
            <a:endParaRPr lang="bg-BG" dirty="0" smtClean="0"/>
          </a:p>
          <a:p>
            <a:r>
              <a:rPr lang="en-GB" dirty="0" smtClean="0"/>
              <a:t>Motivation for good assessment of the subject.</a:t>
            </a:r>
            <a:endParaRPr lang="bg-BG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85720" y="278605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4000" dirty="0" smtClean="0"/>
              <a:t>Building rules for right and wrong behaviour. </a:t>
            </a:r>
            <a:r>
              <a:rPr lang="bg-BG" sz="4000" dirty="0" smtClean="0"/>
              <a:t/>
            </a:r>
            <a:br>
              <a:rPr lang="bg-BG" sz="4000" dirty="0" smtClean="0"/>
            </a:br>
            <a:r>
              <a:rPr lang="en-GB" sz="4000" dirty="0" smtClean="0"/>
              <a:t>Building skills for respect for authority.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28596" y="4000504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en-GB" b="1" dirty="0" smtClean="0"/>
              <a:t>The official webpage for the good </a:t>
            </a:r>
            <a:r>
              <a:rPr lang="en-GB" b="1" dirty="0" smtClean="0"/>
              <a:t>practice:</a:t>
            </a:r>
            <a:endParaRPr lang="bg-BG" dirty="0" smtClean="0"/>
          </a:p>
          <a:p>
            <a:pPr>
              <a:buNone/>
            </a:pPr>
            <a:r>
              <a:rPr lang="en-GB" b="1" dirty="0" smtClean="0"/>
              <a:t>https://drive.google.com/drive/my-drive</a:t>
            </a:r>
            <a:endParaRPr lang="bg-BG" dirty="0" smtClean="0"/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</TotalTime>
  <Words>521</Words>
  <Application>Microsoft Office PowerPoint</Application>
  <PresentationFormat>Презентация на цял екран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11</vt:i4>
      </vt:variant>
    </vt:vector>
  </HeadingPairs>
  <TitlesOfParts>
    <vt:vector size="12" baseType="lpstr">
      <vt:lpstr>Поток</vt:lpstr>
      <vt:lpstr>AMUSE PROJECT GOOD PRACTICE FORM </vt:lpstr>
      <vt:lpstr>Description of the good practice:</vt:lpstr>
      <vt:lpstr>Extended Information  Goal: (you can choose more than one) </vt:lpstr>
      <vt:lpstr>Students age range: (Write the ages of the students eg.10-15 ) 15 years old boy. Curriculum area:  (Choose one of them) </vt:lpstr>
      <vt:lpstr>Year Period:  (when can this practice be used - choose one of them) </vt:lpstr>
      <vt:lpstr>Step by step description, including actions to be developed for preparation and implementation </vt:lpstr>
      <vt:lpstr>Resources to be used, including human resources, materials and spaces:  </vt:lpstr>
      <vt:lpstr>Difficulties found while implementing it and suggestion: </vt:lpstr>
      <vt:lpstr>Building rules for right and wrong behaviour.  Building skills for respect for authority. </vt:lpstr>
      <vt:lpstr>  Image related with this practice:  </vt:lpstr>
      <vt:lpstr>Downloadable Materials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AMUSE PROJECT GOOD PRACTICE FORM</dc:title>
  <dc:creator>User</dc:creator>
  <cp:lastModifiedBy>User</cp:lastModifiedBy>
  <cp:revision>6</cp:revision>
  <dcterms:created xsi:type="dcterms:W3CDTF">2018-06-20T07:38:47Z</dcterms:created>
  <dcterms:modified xsi:type="dcterms:W3CDTF">2018-06-20T08:26:36Z</dcterms:modified>
</cp:coreProperties>
</file>